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01" r:id="rId2"/>
    <p:sldId id="420" r:id="rId3"/>
    <p:sldId id="422" r:id="rId4"/>
    <p:sldId id="423" r:id="rId5"/>
    <p:sldId id="352" r:id="rId6"/>
    <p:sldId id="405" r:id="rId7"/>
    <p:sldId id="402" r:id="rId8"/>
    <p:sldId id="403" r:id="rId9"/>
    <p:sldId id="404" r:id="rId10"/>
    <p:sldId id="407" r:id="rId11"/>
    <p:sldId id="424" r:id="rId12"/>
    <p:sldId id="319" r:id="rId13"/>
    <p:sldId id="428" r:id="rId14"/>
    <p:sldId id="429" r:id="rId15"/>
    <p:sldId id="387" r:id="rId16"/>
    <p:sldId id="427" r:id="rId17"/>
    <p:sldId id="426" r:id="rId18"/>
    <p:sldId id="425" r:id="rId19"/>
    <p:sldId id="411" r:id="rId20"/>
    <p:sldId id="430" r:id="rId21"/>
    <p:sldId id="410" r:id="rId22"/>
    <p:sldId id="431" r:id="rId23"/>
    <p:sldId id="412" r:id="rId24"/>
    <p:sldId id="432" r:id="rId25"/>
    <p:sldId id="413" r:id="rId26"/>
    <p:sldId id="433" r:id="rId27"/>
    <p:sldId id="419" r:id="rId28"/>
    <p:sldId id="382" r:id="rId29"/>
    <p:sldId id="417" r:id="rId30"/>
    <p:sldId id="348" r:id="rId31"/>
    <p:sldId id="371" r:id="rId32"/>
    <p:sldId id="375" r:id="rId33"/>
    <p:sldId id="396" r:id="rId34"/>
    <p:sldId id="397" r:id="rId35"/>
    <p:sldId id="398" r:id="rId36"/>
    <p:sldId id="2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D028C"/>
    <a:srgbClr val="4F81BD"/>
    <a:srgbClr val="52A864"/>
    <a:srgbClr val="C0504D"/>
    <a:srgbClr val="9BBB59"/>
    <a:srgbClr val="D9D9D9"/>
    <a:srgbClr val="7F7F7F"/>
    <a:srgbClr val="F3F3F3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8" autoAdjust="0"/>
    <p:restoredTop sz="87589" autoAdjust="0"/>
  </p:normalViewPr>
  <p:slideViewPr>
    <p:cSldViewPr snapToGrid="0" snapToObjects="1">
      <p:cViewPr varScale="1">
        <p:scale>
          <a:sx n="78" d="100"/>
          <a:sy n="78" d="100"/>
        </p:scale>
        <p:origin x="36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502FE-9651-462C-9BEF-4571B42052F4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C6D0B-9D15-4C2D-BE5B-55DF07775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1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E8B7A-4F31-2947-8211-CDBEAC3CB69B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E1F3F-9400-6E40-BBF6-14F7EEFA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1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2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8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7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35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15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07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5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1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4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0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7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14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19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67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47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95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3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1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7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41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83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1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0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9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5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1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9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lang="en-US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745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91683"/>
            <a:ext cx="10363200" cy="1470025"/>
          </a:xfrm>
        </p:spPr>
        <p:txBody>
          <a:bodyPr>
            <a:normAutofit/>
          </a:bodyPr>
          <a:lstStyle>
            <a:lvl1pPr>
              <a:defRPr lang="en-US" sz="3600" b="1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44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4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 lang="en-US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09600" y="1600202"/>
            <a:ext cx="10972800" cy="4336141"/>
          </a:xfrm>
        </p:spPr>
        <p:txBody>
          <a:bodyPr/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71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09600" y="274640"/>
            <a:ext cx="10972800" cy="5661703"/>
          </a:xfrm>
        </p:spPr>
        <p:txBody>
          <a:bodyPr/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06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09600" y="274640"/>
            <a:ext cx="5366657" cy="5661703"/>
          </a:xfrm>
        </p:spPr>
        <p:txBody>
          <a:bodyPr/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6180364" y="274639"/>
            <a:ext cx="5402036" cy="5661703"/>
          </a:xfrm>
        </p:spPr>
        <p:txBody>
          <a:bodyPr/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70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 lang="en-US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64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E4AB-4D17-4648-BFEC-FE2061F6C20C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4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1" r:id="rId4"/>
    <p:sldLayoutId id="2147483664" r:id="rId5"/>
    <p:sldLayoutId id="2147483665" r:id="rId6"/>
    <p:sldLayoutId id="214748366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amalwassel.com/publication/ts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21" Type="http://schemas.microsoft.com/office/2007/relationships/hdphoto" Target="../media/hdphoto13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11.wdp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24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microsoft.com/office/2007/relationships/hdphoto" Target="../media/hdphoto10.wdp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21" Type="http://schemas.microsoft.com/office/2007/relationships/hdphoto" Target="../media/hdphoto13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11.wdp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24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microsoft.com/office/2007/relationships/hdphoto" Target="../media/hdphoto10.wdp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amalwassel.com/publication/tsp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.png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0.png"/><Relationship Id="rId10" Type="http://schemas.openxmlformats.org/officeDocument/2006/relationships/image" Target="../media/image7.png"/><Relationship Id="rId19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0.png"/><Relationship Id="rId10" Type="http://schemas.openxmlformats.org/officeDocument/2006/relationships/image" Target="../media/image7.png"/><Relationship Id="rId19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9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0.png"/><Relationship Id="rId10" Type="http://schemas.openxmlformats.org/officeDocument/2006/relationships/image" Target="../media/image7.png"/><Relationship Id="rId19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446313" y="1543857"/>
            <a:ext cx="11299371" cy="2322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TSP</a:t>
            </a:r>
            <a:r>
              <a:rPr lang="en-US" sz="4800" b="0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4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800" b="0" dirty="0">
                <a:solidFill>
                  <a:schemeClr val="tx1"/>
                </a:solidFill>
                <a:latin typeface="+mn-lt"/>
              </a:rPr>
              <a:t>Temporally-Sensitive Pretraining of Video Encoders for Localization Tasks</a:t>
            </a:r>
            <a:endParaRPr lang="" altLang="en-GB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1181098" y="3825337"/>
            <a:ext cx="9829800" cy="264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HK" sz="2800" dirty="0" err="1">
                <a:solidFill>
                  <a:schemeClr val="tx1"/>
                </a:solidFill>
                <a:latin typeface="+mn-lt"/>
              </a:rPr>
              <a:t>Humam</a:t>
            </a:r>
            <a:r>
              <a:rPr lang="en-HK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HK" sz="2800" dirty="0" err="1">
                <a:solidFill>
                  <a:schemeClr val="tx1"/>
                </a:solidFill>
                <a:latin typeface="+mn-lt"/>
              </a:rPr>
              <a:t>Alwassel</a:t>
            </a:r>
            <a:r>
              <a:rPr lang="en-HK" sz="2800" dirty="0">
                <a:solidFill>
                  <a:schemeClr val="tx1"/>
                </a:solidFill>
                <a:latin typeface="+mn-lt"/>
              </a:rPr>
              <a:t>, Silvio </a:t>
            </a:r>
            <a:r>
              <a:rPr lang="en-HK" sz="2800" dirty="0" err="1">
                <a:solidFill>
                  <a:schemeClr val="tx1"/>
                </a:solidFill>
                <a:latin typeface="+mn-lt"/>
              </a:rPr>
              <a:t>Giancola</a:t>
            </a:r>
            <a:r>
              <a:rPr lang="en-HK" sz="2800" dirty="0">
                <a:solidFill>
                  <a:schemeClr val="tx1"/>
                </a:solidFill>
                <a:latin typeface="+mn-lt"/>
              </a:rPr>
              <a:t>, Bernard Ghanem</a:t>
            </a:r>
          </a:p>
          <a:p>
            <a:pPr>
              <a:lnSpc>
                <a:spcPct val="114000"/>
              </a:lnSpc>
            </a:pPr>
            <a:r>
              <a:rPr lang="en-HK" sz="1800" dirty="0">
                <a:solidFill>
                  <a:schemeClr val="tx1"/>
                </a:solidFill>
                <a:latin typeface="+mn-lt"/>
              </a:rPr>
              <a:t>King Abdullah University of Science and Technology (KAUST)</a:t>
            </a:r>
          </a:p>
          <a:p>
            <a:pPr>
              <a:lnSpc>
                <a:spcPct val="114000"/>
              </a:lnSpc>
            </a:pPr>
            <a:r>
              <a:rPr lang="en-HK" sz="2000" dirty="0">
                <a:solidFill>
                  <a:srgbClr val="ED028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http://www.humamalwassel.com/publication/tsp/</a:t>
            </a:r>
            <a:endParaRPr lang="en-HK" sz="2000" dirty="0">
              <a:solidFill>
                <a:srgbClr val="ED028C"/>
              </a:solidFill>
            </a:endParaRPr>
          </a:p>
          <a:p>
            <a:pPr>
              <a:lnSpc>
                <a:spcPct val="114000"/>
              </a:lnSpc>
            </a:pPr>
            <a:endParaRPr lang="en-HK" sz="20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chemeClr val="tx1"/>
                </a:solidFill>
                <a:latin typeface="+mn-lt"/>
              </a:rPr>
              <a:t>ICCV2021 </a:t>
            </a:r>
            <a:r>
              <a:rPr lang="en-HK" sz="2000" b="1" dirty="0">
                <a:solidFill>
                  <a:schemeClr val="tx1"/>
                </a:solidFill>
                <a:latin typeface="+mn-lt"/>
              </a:rPr>
              <a:t>Workshop on AI for Creative Video Editing and Understanding</a:t>
            </a:r>
          </a:p>
        </p:txBody>
      </p:sp>
      <p:pic>
        <p:nvPicPr>
          <p:cNvPr id="1026" name="Picture 2" descr="Home | ICCV 2021">
            <a:extLst>
              <a:ext uri="{FF2B5EF4-FFF2-40B4-BE49-F238E27FC236}">
                <a16:creationId xmlns:a16="http://schemas.microsoft.com/office/drawing/2014/main" id="{0E67D01D-191B-A649-845D-E3E0BFC7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3" y="265202"/>
            <a:ext cx="43688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CC9EAB9-EF3E-7D42-866B-BF6951D9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0" y="58827"/>
            <a:ext cx="1428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Target Tasks and Algorithms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D55CD3-614C-A748-BF7C-72D43DF4FE9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Temporal Activity Localization (TAL):</a:t>
            </a:r>
          </a:p>
          <a:p>
            <a:pPr lvl="1"/>
            <a:r>
              <a:rPr lang="en-US" sz="2400" dirty="0"/>
              <a:t>On ActivityNet</a:t>
            </a:r>
          </a:p>
          <a:p>
            <a:pPr lvl="1"/>
            <a:r>
              <a:rPr lang="en-US" sz="2400" dirty="0"/>
              <a:t>On THUMOS14</a:t>
            </a:r>
          </a:p>
          <a:p>
            <a:pPr lvl="1"/>
            <a:endParaRPr lang="en-US" sz="2400" dirty="0"/>
          </a:p>
          <a:p>
            <a:r>
              <a:rPr lang="en-US" sz="2800" dirty="0"/>
              <a:t>Action Proposals Generation (Proposals):</a:t>
            </a:r>
          </a:p>
          <a:p>
            <a:pPr lvl="1"/>
            <a:r>
              <a:rPr lang="en-US" sz="2400" dirty="0"/>
              <a:t>On ActivityNet</a:t>
            </a:r>
          </a:p>
          <a:p>
            <a:endParaRPr lang="en-US" sz="2800" dirty="0"/>
          </a:p>
          <a:p>
            <a:r>
              <a:rPr lang="en-US" sz="2800" dirty="0"/>
              <a:t>Dense Video Captioning (Dense-Captioning):</a:t>
            </a:r>
          </a:p>
          <a:p>
            <a:pPr lvl="1"/>
            <a:r>
              <a:rPr lang="en-US" sz="2400" dirty="0"/>
              <a:t>On ActivityNet-Captions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D32CC7-4501-ED4E-A7F9-26A0DC402663}"/>
              </a:ext>
            </a:extLst>
          </p:cNvPr>
          <p:cNvGrpSpPr/>
          <p:nvPr/>
        </p:nvGrpSpPr>
        <p:grpSpPr>
          <a:xfrm>
            <a:off x="7879919" y="1417639"/>
            <a:ext cx="3951045" cy="4914724"/>
            <a:chOff x="7935903" y="997743"/>
            <a:chExt cx="3951045" cy="49147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719475-A29A-7846-A7C3-3D78B2179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483" y="5106176"/>
              <a:ext cx="0" cy="480197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4B0CE8-9F43-F34E-8D89-24114D934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2948" y="5237792"/>
              <a:ext cx="0" cy="248433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C56EF6B-4687-B24E-A6FE-EECDB7E6B2AB}"/>
                </a:ext>
              </a:extLst>
            </p:cNvPr>
            <p:cNvCxnSpPr>
              <a:cxnSpLocks/>
            </p:cNvCxnSpPr>
            <p:nvPr/>
          </p:nvCxnSpPr>
          <p:spPr>
            <a:xfrm>
              <a:off x="7938251" y="1169894"/>
              <a:ext cx="0" cy="4742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6F7A96-3B22-1C40-9CF1-5EE6529AC550}"/>
                </a:ext>
              </a:extLst>
            </p:cNvPr>
            <p:cNvCxnSpPr>
              <a:cxnSpLocks/>
            </p:cNvCxnSpPr>
            <p:nvPr/>
          </p:nvCxnSpPr>
          <p:spPr>
            <a:xfrm>
              <a:off x="7935903" y="2666398"/>
              <a:ext cx="3951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B4A31-FC17-C444-B679-6EFAE5C01EB2}"/>
                </a:ext>
              </a:extLst>
            </p:cNvPr>
            <p:cNvCxnSpPr>
              <a:cxnSpLocks/>
            </p:cNvCxnSpPr>
            <p:nvPr/>
          </p:nvCxnSpPr>
          <p:spPr>
            <a:xfrm>
              <a:off x="7935903" y="4152363"/>
              <a:ext cx="3951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CE4B77-C178-2343-A0C9-C2BE88B313E8}"/>
                </a:ext>
              </a:extLst>
            </p:cNvPr>
            <p:cNvSpPr txBox="1"/>
            <p:nvPr/>
          </p:nvSpPr>
          <p:spPr>
            <a:xfrm rot="16200000">
              <a:off x="7343337" y="3262809"/>
              <a:ext cx="1546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Proposals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17D56-0D61-9B4C-8046-DA5BA37CBC2C}"/>
                </a:ext>
              </a:extLst>
            </p:cNvPr>
            <p:cNvSpPr txBox="1"/>
            <p:nvPr/>
          </p:nvSpPr>
          <p:spPr>
            <a:xfrm rot="16200000">
              <a:off x="7261892" y="4888447"/>
              <a:ext cx="170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Dense-Captioning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DB6009-15B7-8E40-A182-C463BA4022D2}"/>
                </a:ext>
              </a:extLst>
            </p:cNvPr>
            <p:cNvCxnSpPr>
              <a:cxnSpLocks/>
            </p:cNvCxnSpPr>
            <p:nvPr/>
          </p:nvCxnSpPr>
          <p:spPr>
            <a:xfrm>
              <a:off x="8804997" y="3773447"/>
              <a:ext cx="89433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561CCF-3B7F-C44B-B5D9-71883E02FD75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43" y="3773447"/>
              <a:ext cx="1090924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D9E091-D5BD-3A46-9CD5-2F7521A5F966}"/>
                </a:ext>
              </a:extLst>
            </p:cNvPr>
            <p:cNvCxnSpPr>
              <a:cxnSpLocks/>
            </p:cNvCxnSpPr>
            <p:nvPr/>
          </p:nvCxnSpPr>
          <p:spPr>
            <a:xfrm>
              <a:off x="9158157" y="5100134"/>
              <a:ext cx="508905" cy="0"/>
            </a:xfrm>
            <a:prstGeom prst="line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AE0DE7-9672-0E40-9367-E461F0DE1767}"/>
                </a:ext>
              </a:extLst>
            </p:cNvPr>
            <p:cNvCxnSpPr>
              <a:cxnSpLocks/>
            </p:cNvCxnSpPr>
            <p:nvPr/>
          </p:nvCxnSpPr>
          <p:spPr>
            <a:xfrm>
              <a:off x="9495887" y="5225987"/>
              <a:ext cx="423054" cy="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831C08-6F68-F040-B0BC-A44584E8A092}"/>
                </a:ext>
              </a:extLst>
            </p:cNvPr>
            <p:cNvSpPr txBox="1"/>
            <p:nvPr/>
          </p:nvSpPr>
          <p:spPr>
            <a:xfrm>
              <a:off x="8292772" y="5276310"/>
              <a:ext cx="1843085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92D050"/>
                  </a:solidFill>
                </a:rPr>
                <a:t>A man is cutting an onion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E793830-2A96-A14A-9419-562FC6F77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397" y="3976647"/>
              <a:ext cx="657322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E74561-0F82-B64A-9B1A-1A78D2FD5269}"/>
                </a:ext>
              </a:extLst>
            </p:cNvPr>
            <p:cNvCxnSpPr>
              <a:cxnSpLocks/>
            </p:cNvCxnSpPr>
            <p:nvPr/>
          </p:nvCxnSpPr>
          <p:spPr>
            <a:xfrm>
              <a:off x="9758527" y="3963468"/>
              <a:ext cx="476177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8AF745-E653-8B4D-9599-FBA8F47FC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0489" y="3970767"/>
              <a:ext cx="657322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2C0D9F-9DC2-F94F-B9BB-0F4D1F390BE7}"/>
                </a:ext>
              </a:extLst>
            </p:cNvPr>
            <p:cNvSpPr txBox="1"/>
            <p:nvPr/>
          </p:nvSpPr>
          <p:spPr>
            <a:xfrm>
              <a:off x="10041363" y="5288857"/>
              <a:ext cx="1773145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6"/>
                  </a:solidFill>
                </a:rPr>
                <a:t>The cook is serving the plates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C6ACE6-2E15-D146-9C03-D53124E6067E}"/>
                </a:ext>
              </a:extLst>
            </p:cNvPr>
            <p:cNvSpPr/>
            <p:nvPr/>
          </p:nvSpPr>
          <p:spPr>
            <a:xfrm>
              <a:off x="8963255" y="35492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936969-255C-634B-9714-B83024202257}"/>
                </a:ext>
              </a:extLst>
            </p:cNvPr>
            <p:cNvSpPr/>
            <p:nvPr/>
          </p:nvSpPr>
          <p:spPr>
            <a:xfrm>
              <a:off x="9115655" y="37524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0.5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4CAFFE2-939F-FB40-86AB-4A321040561F}"/>
                </a:ext>
              </a:extLst>
            </p:cNvPr>
            <p:cNvSpPr/>
            <p:nvPr/>
          </p:nvSpPr>
          <p:spPr>
            <a:xfrm>
              <a:off x="10261389" y="35492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0.8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7A74FD-02BC-6E4D-82F7-72CC280A36AB}"/>
                </a:ext>
              </a:extLst>
            </p:cNvPr>
            <p:cNvSpPr/>
            <p:nvPr/>
          </p:nvSpPr>
          <p:spPr>
            <a:xfrm>
              <a:off x="9827105" y="3761172"/>
              <a:ext cx="380232" cy="27699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1200" dirty="0"/>
                <a:t>0.3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EF8B22-9742-914D-BC2A-B47B831C751B}"/>
                </a:ext>
              </a:extLst>
            </p:cNvPr>
            <p:cNvSpPr/>
            <p:nvPr/>
          </p:nvSpPr>
          <p:spPr>
            <a:xfrm>
              <a:off x="10819251" y="3752438"/>
              <a:ext cx="380232" cy="27699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1200" dirty="0"/>
                <a:t>0.7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5CA383-B0DA-3E43-A56C-18009BADF861}"/>
                </a:ext>
              </a:extLst>
            </p:cNvPr>
            <p:cNvSpPr txBox="1"/>
            <p:nvPr/>
          </p:nvSpPr>
          <p:spPr>
            <a:xfrm rot="16200000">
              <a:off x="7243199" y="1701902"/>
              <a:ext cx="174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TAL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CADD2FD-3AA2-B841-BC05-BBB3097DEF9C}"/>
                </a:ext>
              </a:extLst>
            </p:cNvPr>
            <p:cNvCxnSpPr>
              <a:cxnSpLocks/>
            </p:cNvCxnSpPr>
            <p:nvPr/>
          </p:nvCxnSpPr>
          <p:spPr>
            <a:xfrm>
              <a:off x="9344885" y="2233363"/>
              <a:ext cx="790972" cy="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209600-2D12-3747-A7C7-F027D266A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389" y="2221172"/>
              <a:ext cx="781113" cy="1583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AFABA0-6E05-C245-882F-F537444C9D5A}"/>
                </a:ext>
              </a:extLst>
            </p:cNvPr>
            <p:cNvSpPr txBox="1"/>
            <p:nvPr/>
          </p:nvSpPr>
          <p:spPr>
            <a:xfrm>
              <a:off x="9057747" y="2336099"/>
              <a:ext cx="1376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Running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6F8DD0-B9D3-994F-8535-0D5930130225}"/>
                </a:ext>
              </a:extLst>
            </p:cNvPr>
            <p:cNvSpPr txBox="1"/>
            <p:nvPr/>
          </p:nvSpPr>
          <p:spPr>
            <a:xfrm>
              <a:off x="10052301" y="2314729"/>
              <a:ext cx="1376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Jumping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95725B8-EF9B-954B-A2EE-02DCEC70002A}"/>
                </a:ext>
              </a:extLst>
            </p:cNvPr>
            <p:cNvGrpSpPr/>
            <p:nvPr/>
          </p:nvGrpSpPr>
          <p:grpSpPr>
            <a:xfrm>
              <a:off x="8431524" y="1469639"/>
              <a:ext cx="3276289" cy="540000"/>
              <a:chOff x="9832506" y="6993410"/>
              <a:chExt cx="3276289" cy="5400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F5D81E0-5CB7-554D-A6E2-8A072FE4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</a:blip>
              <a:stretch>
                <a:fillRect/>
              </a:stretch>
            </p:blipFill>
            <p:spPr>
              <a:xfrm>
                <a:off x="12054194" y="6993410"/>
                <a:ext cx="1054601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B6A0377-E2B3-EC49-9645-FCFCA5EDE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11311" y="6993410"/>
                <a:ext cx="104835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3394247-5670-E34D-90F5-3563AE1E4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8490" y="6993410"/>
                <a:ext cx="1048297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86076A0-2621-EB4F-8A4E-9EE509DDD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23487" y="6993410"/>
                <a:ext cx="105047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80EF6AE-77C9-C840-B3F0-EED9CD961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9640" y="6993410"/>
                <a:ext cx="1049323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C547921-C33F-E740-B131-7BBAED355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35000"/>
              </a:blip>
              <a:stretch>
                <a:fillRect/>
              </a:stretch>
            </p:blipFill>
            <p:spPr>
              <a:xfrm>
                <a:off x="9832506" y="6993410"/>
                <a:ext cx="1052610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28B1D23-55FC-6244-B0F2-319FC8E2BBBD}"/>
                </a:ext>
              </a:extLst>
            </p:cNvPr>
            <p:cNvGrpSpPr/>
            <p:nvPr/>
          </p:nvGrpSpPr>
          <p:grpSpPr>
            <a:xfrm>
              <a:off x="8513967" y="2975916"/>
              <a:ext cx="3142066" cy="540000"/>
              <a:chOff x="9895979" y="4018267"/>
              <a:chExt cx="3142066" cy="5400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3C57C15-2113-1140-BE37-D8871D911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250792" y="4018267"/>
                <a:ext cx="787253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37E9ABB-89B8-0340-8DF7-8954DB1A8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821802" y="4018267"/>
                <a:ext cx="727945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B9BFF40-75E1-D34D-93D7-1FDDA3C9C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337709" y="4018267"/>
                <a:ext cx="78304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F221CB6-E3C6-8F46-8EC4-C9254B9ED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56556" y="4018267"/>
                <a:ext cx="78010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6B7FEA6-DF55-094E-BE72-4893B5351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378653" y="4018267"/>
                <a:ext cx="77685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DF0DFA8-380B-8D4A-9242-B79820116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95979" y="4018267"/>
                <a:ext cx="781630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1C838D1-8A99-624E-B712-57ECF5E09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45554" y="4325652"/>
              <a:ext cx="1062259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F00847-FE7B-CB4A-8A7E-1E18650C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282176" y="4343082"/>
              <a:ext cx="1036800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FCD3996-601D-7443-94B6-88DE3A2E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898741" y="4343082"/>
              <a:ext cx="1056857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EFB22D7-B157-4B40-8D40-703AAFBF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28090" y="4343082"/>
              <a:ext cx="1044073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5336326-7A2B-4F45-B712-1D4B7B0A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156493" y="4343082"/>
              <a:ext cx="1045020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D78A014-64F1-4A40-B462-D400EDF23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786932" y="4343082"/>
              <a:ext cx="1042984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A97F0CF-3696-3442-935D-F09F517D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4242" y="4344981"/>
              <a:ext cx="1046113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5439ED3-2B2F-BC49-A98C-0CE54F8A24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1363" y="5108932"/>
              <a:ext cx="657322" cy="0"/>
            </a:xfrm>
            <a:prstGeom prst="line">
              <a:avLst/>
            </a:prstGeom>
            <a:ln>
              <a:solidFill>
                <a:schemeClr val="accent4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73D0CB9-8B15-C044-852C-CBDD53522D5C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472" y="5203031"/>
              <a:ext cx="506194" cy="0"/>
            </a:xfrm>
            <a:prstGeom prst="line">
              <a:avLst/>
            </a:prstGeom>
            <a:ln>
              <a:solidFill>
                <a:schemeClr val="accent6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E71CF61-E87E-FE4C-8D6C-D6A4B0FA71BB}"/>
                </a:ext>
              </a:extLst>
            </p:cNvPr>
            <p:cNvSpPr txBox="1"/>
            <p:nvPr/>
          </p:nvSpPr>
          <p:spPr>
            <a:xfrm>
              <a:off x="8871288" y="5404819"/>
              <a:ext cx="1762963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2"/>
                  </a:solidFill>
                </a:rPr>
                <a:t>He is washing vegetables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4DFF92-F80F-884C-A763-371F1DC13FEC}"/>
                </a:ext>
              </a:extLst>
            </p:cNvPr>
            <p:cNvSpPr txBox="1"/>
            <p:nvPr/>
          </p:nvSpPr>
          <p:spPr>
            <a:xfrm>
              <a:off x="9295597" y="5535442"/>
              <a:ext cx="2202102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4"/>
                  </a:solidFill>
                </a:rPr>
                <a:t>The pasta is simmering in the sauce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2DD542B-320B-F940-BE58-BD54B294C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1061" y="5203031"/>
              <a:ext cx="0" cy="181419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7A9F8F0-92F0-9740-8116-86CE0D35C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6364" y="5116883"/>
              <a:ext cx="0" cy="256323"/>
            </a:xfrm>
            <a:prstGeom prst="line">
              <a:avLst/>
            </a:prstGeom>
            <a:ln w="12700">
              <a:solidFill>
                <a:srgbClr val="92D05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43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Target Tasks and Algorithms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D55CD3-614C-A748-BF7C-72D43DF4FE9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Temporal Activity Localization (TAL):</a:t>
            </a:r>
          </a:p>
          <a:p>
            <a:pPr lvl="1"/>
            <a:r>
              <a:rPr lang="en-US" sz="2400" dirty="0"/>
              <a:t>On ActivityNet: </a:t>
            </a:r>
            <a:r>
              <a:rPr lang="en-US" sz="2400" b="1" i="1" dirty="0">
                <a:solidFill>
                  <a:srgbClr val="FF0000"/>
                </a:solidFill>
              </a:rPr>
              <a:t>G-TAD </a:t>
            </a:r>
            <a:r>
              <a:rPr lang="en-US" sz="2400" dirty="0"/>
              <a:t>and</a:t>
            </a:r>
            <a:r>
              <a:rPr lang="en-US" sz="2400" b="1" i="1" dirty="0">
                <a:solidFill>
                  <a:srgbClr val="FF0000"/>
                </a:solidFill>
              </a:rPr>
              <a:t> BMN</a:t>
            </a:r>
          </a:p>
          <a:p>
            <a:pPr lvl="1"/>
            <a:r>
              <a:rPr lang="en-US" sz="2400" dirty="0"/>
              <a:t>On THUMOS14: </a:t>
            </a:r>
            <a:r>
              <a:rPr lang="en-US" sz="2400" b="1" i="1" dirty="0">
                <a:solidFill>
                  <a:srgbClr val="FF0000"/>
                </a:solidFill>
              </a:rPr>
              <a:t>P-GCN </a:t>
            </a:r>
            <a:r>
              <a:rPr lang="en-US" sz="2400" dirty="0"/>
              <a:t>and</a:t>
            </a:r>
            <a:r>
              <a:rPr lang="en-US" sz="2400" b="1" i="1" dirty="0">
                <a:solidFill>
                  <a:srgbClr val="FF0000"/>
                </a:solidFill>
              </a:rPr>
              <a:t> G-TAD</a:t>
            </a:r>
          </a:p>
          <a:p>
            <a:pPr lvl="1"/>
            <a:endParaRPr lang="en-US" sz="2400" dirty="0"/>
          </a:p>
          <a:p>
            <a:r>
              <a:rPr lang="en-US" sz="2800" dirty="0"/>
              <a:t>Action Proposals Generation (Proposals):</a:t>
            </a:r>
          </a:p>
          <a:p>
            <a:pPr lvl="1"/>
            <a:r>
              <a:rPr lang="en-US" sz="2400" dirty="0"/>
              <a:t>On ActivityNet: </a:t>
            </a:r>
            <a:r>
              <a:rPr lang="en-US" sz="2400" b="1" i="1" dirty="0">
                <a:solidFill>
                  <a:srgbClr val="FF0000"/>
                </a:solidFill>
              </a:rPr>
              <a:t>BMN</a:t>
            </a:r>
          </a:p>
          <a:p>
            <a:endParaRPr lang="en-US" sz="2800" dirty="0"/>
          </a:p>
          <a:p>
            <a:r>
              <a:rPr lang="en-US" sz="2800" dirty="0"/>
              <a:t>Dense Video Captioning (Dense-Captioning):</a:t>
            </a:r>
          </a:p>
          <a:p>
            <a:pPr lvl="1"/>
            <a:r>
              <a:rPr lang="en-US" sz="2400" dirty="0"/>
              <a:t>On ActivityNet-Captions: </a:t>
            </a:r>
            <a:r>
              <a:rPr lang="en-US" sz="2400" b="1" i="1" dirty="0">
                <a:solidFill>
                  <a:srgbClr val="FF0000"/>
                </a:solidFill>
              </a:rPr>
              <a:t>BMT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D32CC7-4501-ED4E-A7F9-26A0DC402663}"/>
              </a:ext>
            </a:extLst>
          </p:cNvPr>
          <p:cNvGrpSpPr/>
          <p:nvPr/>
        </p:nvGrpSpPr>
        <p:grpSpPr>
          <a:xfrm>
            <a:off x="7879919" y="1417639"/>
            <a:ext cx="3951045" cy="4914724"/>
            <a:chOff x="7935903" y="997743"/>
            <a:chExt cx="3951045" cy="49147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719475-A29A-7846-A7C3-3D78B2179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483" y="5106176"/>
              <a:ext cx="0" cy="480197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4B0CE8-9F43-F34E-8D89-24114D934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2948" y="5237792"/>
              <a:ext cx="0" cy="248433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C56EF6B-4687-B24E-A6FE-EECDB7E6B2AB}"/>
                </a:ext>
              </a:extLst>
            </p:cNvPr>
            <p:cNvCxnSpPr>
              <a:cxnSpLocks/>
            </p:cNvCxnSpPr>
            <p:nvPr/>
          </p:nvCxnSpPr>
          <p:spPr>
            <a:xfrm>
              <a:off x="7938251" y="1169894"/>
              <a:ext cx="0" cy="4742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6F7A96-3B22-1C40-9CF1-5EE6529AC550}"/>
                </a:ext>
              </a:extLst>
            </p:cNvPr>
            <p:cNvCxnSpPr>
              <a:cxnSpLocks/>
            </p:cNvCxnSpPr>
            <p:nvPr/>
          </p:nvCxnSpPr>
          <p:spPr>
            <a:xfrm>
              <a:off x="7935903" y="2666398"/>
              <a:ext cx="3951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B4A31-FC17-C444-B679-6EFAE5C01EB2}"/>
                </a:ext>
              </a:extLst>
            </p:cNvPr>
            <p:cNvCxnSpPr>
              <a:cxnSpLocks/>
            </p:cNvCxnSpPr>
            <p:nvPr/>
          </p:nvCxnSpPr>
          <p:spPr>
            <a:xfrm>
              <a:off x="7935903" y="4152363"/>
              <a:ext cx="3951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CE4B77-C178-2343-A0C9-C2BE88B313E8}"/>
                </a:ext>
              </a:extLst>
            </p:cNvPr>
            <p:cNvSpPr txBox="1"/>
            <p:nvPr/>
          </p:nvSpPr>
          <p:spPr>
            <a:xfrm rot="16200000">
              <a:off x="7343337" y="3262809"/>
              <a:ext cx="1546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Proposals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17D56-0D61-9B4C-8046-DA5BA37CBC2C}"/>
                </a:ext>
              </a:extLst>
            </p:cNvPr>
            <p:cNvSpPr txBox="1"/>
            <p:nvPr/>
          </p:nvSpPr>
          <p:spPr>
            <a:xfrm rot="16200000">
              <a:off x="7261892" y="4888447"/>
              <a:ext cx="170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Dense-Captioning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DB6009-15B7-8E40-A182-C463BA4022D2}"/>
                </a:ext>
              </a:extLst>
            </p:cNvPr>
            <p:cNvCxnSpPr>
              <a:cxnSpLocks/>
            </p:cNvCxnSpPr>
            <p:nvPr/>
          </p:nvCxnSpPr>
          <p:spPr>
            <a:xfrm>
              <a:off x="8804997" y="3773447"/>
              <a:ext cx="89433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561CCF-3B7F-C44B-B5D9-71883E02FD75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43" y="3773447"/>
              <a:ext cx="1090924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D9E091-D5BD-3A46-9CD5-2F7521A5F966}"/>
                </a:ext>
              </a:extLst>
            </p:cNvPr>
            <p:cNvCxnSpPr>
              <a:cxnSpLocks/>
            </p:cNvCxnSpPr>
            <p:nvPr/>
          </p:nvCxnSpPr>
          <p:spPr>
            <a:xfrm>
              <a:off x="9158157" y="5100134"/>
              <a:ext cx="508905" cy="0"/>
            </a:xfrm>
            <a:prstGeom prst="line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AE0DE7-9672-0E40-9367-E461F0DE1767}"/>
                </a:ext>
              </a:extLst>
            </p:cNvPr>
            <p:cNvCxnSpPr>
              <a:cxnSpLocks/>
            </p:cNvCxnSpPr>
            <p:nvPr/>
          </p:nvCxnSpPr>
          <p:spPr>
            <a:xfrm>
              <a:off x="9495887" y="5225987"/>
              <a:ext cx="423054" cy="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831C08-6F68-F040-B0BC-A44584E8A092}"/>
                </a:ext>
              </a:extLst>
            </p:cNvPr>
            <p:cNvSpPr txBox="1"/>
            <p:nvPr/>
          </p:nvSpPr>
          <p:spPr>
            <a:xfrm>
              <a:off x="8292772" y="5276310"/>
              <a:ext cx="1843085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92D050"/>
                  </a:solidFill>
                </a:rPr>
                <a:t>A man is cutting an onion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E793830-2A96-A14A-9419-562FC6F77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397" y="3976647"/>
              <a:ext cx="657322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E74561-0F82-B64A-9B1A-1A78D2FD5269}"/>
                </a:ext>
              </a:extLst>
            </p:cNvPr>
            <p:cNvCxnSpPr>
              <a:cxnSpLocks/>
            </p:cNvCxnSpPr>
            <p:nvPr/>
          </p:nvCxnSpPr>
          <p:spPr>
            <a:xfrm>
              <a:off x="9758527" y="3963468"/>
              <a:ext cx="476177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8AF745-E653-8B4D-9599-FBA8F47FC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0489" y="3970767"/>
              <a:ext cx="657322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2C0D9F-9DC2-F94F-B9BB-0F4D1F390BE7}"/>
                </a:ext>
              </a:extLst>
            </p:cNvPr>
            <p:cNvSpPr txBox="1"/>
            <p:nvPr/>
          </p:nvSpPr>
          <p:spPr>
            <a:xfrm>
              <a:off x="10041363" y="5288857"/>
              <a:ext cx="1773145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6"/>
                  </a:solidFill>
                </a:rPr>
                <a:t>The cook is serving the plates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C6ACE6-2E15-D146-9C03-D53124E6067E}"/>
                </a:ext>
              </a:extLst>
            </p:cNvPr>
            <p:cNvSpPr/>
            <p:nvPr/>
          </p:nvSpPr>
          <p:spPr>
            <a:xfrm>
              <a:off x="8963255" y="35492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936969-255C-634B-9714-B83024202257}"/>
                </a:ext>
              </a:extLst>
            </p:cNvPr>
            <p:cNvSpPr/>
            <p:nvPr/>
          </p:nvSpPr>
          <p:spPr>
            <a:xfrm>
              <a:off x="9115655" y="37524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0.5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4CAFFE2-939F-FB40-86AB-4A321040561F}"/>
                </a:ext>
              </a:extLst>
            </p:cNvPr>
            <p:cNvSpPr/>
            <p:nvPr/>
          </p:nvSpPr>
          <p:spPr>
            <a:xfrm>
              <a:off x="10261389" y="3549238"/>
              <a:ext cx="380232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0.8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7A74FD-02BC-6E4D-82F7-72CC280A36AB}"/>
                </a:ext>
              </a:extLst>
            </p:cNvPr>
            <p:cNvSpPr/>
            <p:nvPr/>
          </p:nvSpPr>
          <p:spPr>
            <a:xfrm>
              <a:off x="9827105" y="3761172"/>
              <a:ext cx="380232" cy="27699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1200" dirty="0"/>
                <a:t>0.3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EF8B22-9742-914D-BC2A-B47B831C751B}"/>
                </a:ext>
              </a:extLst>
            </p:cNvPr>
            <p:cNvSpPr/>
            <p:nvPr/>
          </p:nvSpPr>
          <p:spPr>
            <a:xfrm>
              <a:off x="10819251" y="3752438"/>
              <a:ext cx="380232" cy="27699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1200" dirty="0"/>
                <a:t>0.7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5CA383-B0DA-3E43-A56C-18009BADF861}"/>
                </a:ext>
              </a:extLst>
            </p:cNvPr>
            <p:cNvSpPr txBox="1"/>
            <p:nvPr/>
          </p:nvSpPr>
          <p:spPr>
            <a:xfrm rot="16200000">
              <a:off x="7243199" y="1701902"/>
              <a:ext cx="174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TAL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CADD2FD-3AA2-B841-BC05-BBB3097DEF9C}"/>
                </a:ext>
              </a:extLst>
            </p:cNvPr>
            <p:cNvCxnSpPr>
              <a:cxnSpLocks/>
            </p:cNvCxnSpPr>
            <p:nvPr/>
          </p:nvCxnSpPr>
          <p:spPr>
            <a:xfrm>
              <a:off x="9344885" y="2233363"/>
              <a:ext cx="790972" cy="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209600-2D12-3747-A7C7-F027D266A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389" y="2221172"/>
              <a:ext cx="781113" cy="15830"/>
            </a:xfrm>
            <a:prstGeom prst="line">
              <a:avLst/>
            </a:prstGeom>
            <a:ln>
              <a:solidFill>
                <a:schemeClr val="accent2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AFABA0-6E05-C245-882F-F537444C9D5A}"/>
                </a:ext>
              </a:extLst>
            </p:cNvPr>
            <p:cNvSpPr txBox="1"/>
            <p:nvPr/>
          </p:nvSpPr>
          <p:spPr>
            <a:xfrm>
              <a:off x="9057747" y="2336099"/>
              <a:ext cx="1376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Running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6F8DD0-B9D3-994F-8535-0D5930130225}"/>
                </a:ext>
              </a:extLst>
            </p:cNvPr>
            <p:cNvSpPr txBox="1"/>
            <p:nvPr/>
          </p:nvSpPr>
          <p:spPr>
            <a:xfrm>
              <a:off x="10052301" y="2314729"/>
              <a:ext cx="1376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Jumping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95725B8-EF9B-954B-A2EE-02DCEC70002A}"/>
                </a:ext>
              </a:extLst>
            </p:cNvPr>
            <p:cNvGrpSpPr/>
            <p:nvPr/>
          </p:nvGrpSpPr>
          <p:grpSpPr>
            <a:xfrm>
              <a:off x="8431524" y="1469639"/>
              <a:ext cx="3276289" cy="540000"/>
              <a:chOff x="9832506" y="6993410"/>
              <a:chExt cx="3276289" cy="5400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F5D81E0-5CB7-554D-A6E2-8A072FE4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</a:blip>
              <a:stretch>
                <a:fillRect/>
              </a:stretch>
            </p:blipFill>
            <p:spPr>
              <a:xfrm>
                <a:off x="12054194" y="6993410"/>
                <a:ext cx="1054601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B6A0377-E2B3-EC49-9645-FCFCA5EDE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11311" y="6993410"/>
                <a:ext cx="104835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3394247-5670-E34D-90F5-3563AE1E4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8490" y="6993410"/>
                <a:ext cx="1048297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86076A0-2621-EB4F-8A4E-9EE509DDD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23487" y="6993410"/>
                <a:ext cx="105047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80EF6AE-77C9-C840-B3F0-EED9CD961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9640" y="6993410"/>
                <a:ext cx="1049323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C547921-C33F-E740-B131-7BBAED355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35000"/>
              </a:blip>
              <a:stretch>
                <a:fillRect/>
              </a:stretch>
            </p:blipFill>
            <p:spPr>
              <a:xfrm>
                <a:off x="9832506" y="6993410"/>
                <a:ext cx="1052610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1200000" lon="3600000" rev="0"/>
                </a:camera>
                <a:lightRig rig="threePt" dir="t"/>
              </a:scene3d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28B1D23-55FC-6244-B0F2-319FC8E2BBBD}"/>
                </a:ext>
              </a:extLst>
            </p:cNvPr>
            <p:cNvGrpSpPr/>
            <p:nvPr/>
          </p:nvGrpSpPr>
          <p:grpSpPr>
            <a:xfrm>
              <a:off x="8513967" y="2975916"/>
              <a:ext cx="3142066" cy="540000"/>
              <a:chOff x="9895979" y="4018267"/>
              <a:chExt cx="3142066" cy="5400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3C57C15-2113-1140-BE37-D8871D911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250792" y="4018267"/>
                <a:ext cx="787253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37E9ABB-89B8-0340-8DF7-8954DB1A8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821802" y="4018267"/>
                <a:ext cx="727945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B9BFF40-75E1-D34D-93D7-1FDDA3C9C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337709" y="4018267"/>
                <a:ext cx="78304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F221CB6-E3C6-8F46-8EC4-C9254B9ED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56556" y="4018267"/>
                <a:ext cx="78010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6B7FEA6-DF55-094E-BE72-4893B5351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378653" y="4018267"/>
                <a:ext cx="776859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DF0DFA8-380B-8D4A-9242-B79820116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95979" y="4018267"/>
                <a:ext cx="781630" cy="5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>
                  <a:rot lat="1200000" lon="3000000" rev="0"/>
                </a:camera>
                <a:lightRig rig="threePt" dir="t"/>
              </a:scene3d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1C838D1-8A99-624E-B712-57ECF5E09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45554" y="4325652"/>
              <a:ext cx="1062259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F00847-FE7B-CB4A-8A7E-1E18650C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282176" y="4343082"/>
              <a:ext cx="1036800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FCD3996-601D-7443-94B6-88DE3A2E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898741" y="4343082"/>
              <a:ext cx="1056857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EFB22D7-B157-4B40-8D40-703AAFBF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28090" y="4343082"/>
              <a:ext cx="1044073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5336326-7A2B-4F45-B712-1D4B7B0A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156493" y="4343082"/>
              <a:ext cx="1045020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D78A014-64F1-4A40-B462-D400EDF23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786932" y="4343082"/>
              <a:ext cx="1042984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A97F0CF-3696-3442-935D-F09F517D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4242" y="4344981"/>
              <a:ext cx="1046113" cy="540000"/>
            </a:xfrm>
            <a:prstGeom prst="rect">
              <a:avLst/>
            </a:prstGeom>
            <a:scene3d>
              <a:camera prst="orthographicFront">
                <a:rot lat="1200000" lon="3600000" rev="0"/>
              </a:camera>
              <a:lightRig rig="threePt" dir="t"/>
            </a:scene3d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5439ED3-2B2F-BC49-A98C-0CE54F8A24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1363" y="5108932"/>
              <a:ext cx="657322" cy="0"/>
            </a:xfrm>
            <a:prstGeom prst="line">
              <a:avLst/>
            </a:prstGeom>
            <a:ln>
              <a:solidFill>
                <a:schemeClr val="accent4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73D0CB9-8B15-C044-852C-CBDD53522D5C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472" y="5203031"/>
              <a:ext cx="506194" cy="0"/>
            </a:xfrm>
            <a:prstGeom prst="line">
              <a:avLst/>
            </a:prstGeom>
            <a:ln>
              <a:solidFill>
                <a:schemeClr val="accent6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E71CF61-E87E-FE4C-8D6C-D6A4B0FA71BB}"/>
                </a:ext>
              </a:extLst>
            </p:cNvPr>
            <p:cNvSpPr txBox="1"/>
            <p:nvPr/>
          </p:nvSpPr>
          <p:spPr>
            <a:xfrm>
              <a:off x="8871288" y="5404819"/>
              <a:ext cx="1762963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2"/>
                  </a:solidFill>
                </a:rPr>
                <a:t>He is washing vegetables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4DFF92-F80F-884C-A763-371F1DC13FEC}"/>
                </a:ext>
              </a:extLst>
            </p:cNvPr>
            <p:cNvSpPr txBox="1"/>
            <p:nvPr/>
          </p:nvSpPr>
          <p:spPr>
            <a:xfrm>
              <a:off x="9295597" y="5535442"/>
              <a:ext cx="2202102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4"/>
                  </a:solidFill>
                </a:rPr>
                <a:t>The pasta is simmering in the sauce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2DD542B-320B-F940-BE58-BD54B294C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1061" y="5203031"/>
              <a:ext cx="0" cy="181419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7A9F8F0-92F0-9740-8116-86CE0D35C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6364" y="5116883"/>
              <a:ext cx="0" cy="256323"/>
            </a:xfrm>
            <a:prstGeom prst="line">
              <a:avLst/>
            </a:prstGeom>
            <a:ln w="12700">
              <a:solidFill>
                <a:srgbClr val="92D05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77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6794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5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9D0C368-C39F-F549-A77C-4B94AE77DB4C}"/>
              </a:ext>
            </a:extLst>
          </p:cNvPr>
          <p:cNvSpPr/>
          <p:nvPr/>
        </p:nvSpPr>
        <p:spPr>
          <a:xfrm>
            <a:off x="76394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Target tasks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Proposals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Dense-Captioning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0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9D0C368-C39F-F549-A77C-4B94AE77DB4C}"/>
              </a:ext>
            </a:extLst>
          </p:cNvPr>
          <p:cNvSpPr/>
          <p:nvPr/>
        </p:nvSpPr>
        <p:spPr>
          <a:xfrm>
            <a:off x="76394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Target tasks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Proposals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Dense-Captioning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32DDD09E-DE00-1B4E-8638-C5DB959BB967}"/>
              </a:ext>
            </a:extLst>
          </p:cNvPr>
          <p:cNvSpPr/>
          <p:nvPr/>
        </p:nvSpPr>
        <p:spPr>
          <a:xfrm>
            <a:off x="622180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Encoder architectures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ResNet3D-18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R(2+1)D-34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0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9D0C368-C39F-F549-A77C-4B94AE77DB4C}"/>
              </a:ext>
            </a:extLst>
          </p:cNvPr>
          <p:cNvSpPr/>
          <p:nvPr/>
        </p:nvSpPr>
        <p:spPr>
          <a:xfrm>
            <a:off x="76394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Target tasks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Proposals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Dense-Captioning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89206266-DE79-1C49-8BEE-C70E41A07577}"/>
              </a:ext>
            </a:extLst>
          </p:cNvPr>
          <p:cNvSpPr/>
          <p:nvPr/>
        </p:nvSpPr>
        <p:spPr>
          <a:xfrm>
            <a:off x="763939" y="3620170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Localization algorithms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G-TAD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BMN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P-GCN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G-TAD</a:t>
            </a: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32DDD09E-DE00-1B4E-8638-C5DB959BB967}"/>
              </a:ext>
            </a:extLst>
          </p:cNvPr>
          <p:cNvSpPr/>
          <p:nvPr/>
        </p:nvSpPr>
        <p:spPr>
          <a:xfrm>
            <a:off x="622180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Encoder architectures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ResNet3D-18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R(2+1)D-34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0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9D0C368-C39F-F549-A77C-4B94AE77DB4C}"/>
              </a:ext>
            </a:extLst>
          </p:cNvPr>
          <p:cNvSpPr/>
          <p:nvPr/>
        </p:nvSpPr>
        <p:spPr>
          <a:xfrm>
            <a:off x="76394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Target tasks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Proposals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Dense-Captioning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89206266-DE79-1C49-8BEE-C70E41A07577}"/>
              </a:ext>
            </a:extLst>
          </p:cNvPr>
          <p:cNvSpPr/>
          <p:nvPr/>
        </p:nvSpPr>
        <p:spPr>
          <a:xfrm>
            <a:off x="763939" y="3620170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Localization algorithms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G-TAD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BMN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P-GCN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G-TAD</a:t>
            </a: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32DDD09E-DE00-1B4E-8638-C5DB959BB967}"/>
              </a:ext>
            </a:extLst>
          </p:cNvPr>
          <p:cNvSpPr/>
          <p:nvPr/>
        </p:nvSpPr>
        <p:spPr>
          <a:xfrm>
            <a:off x="622180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Encoder architectures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ResNet3D-18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R(2+1)D-34</a:t>
            </a:r>
          </a:p>
        </p:txBody>
      </p:sp>
      <p:sp>
        <p:nvSpPr>
          <p:cNvPr id="19" name="Snip Single Corner Rectangle 18">
            <a:extLst>
              <a:ext uri="{FF2B5EF4-FFF2-40B4-BE49-F238E27FC236}">
                <a16:creationId xmlns:a16="http://schemas.microsoft.com/office/drawing/2014/main" id="{D3BF5183-FC33-8443-A6A9-385CE8B68D23}"/>
              </a:ext>
            </a:extLst>
          </p:cNvPr>
          <p:cNvSpPr/>
          <p:nvPr/>
        </p:nvSpPr>
        <p:spPr>
          <a:xfrm>
            <a:off x="6221799" y="3620170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Pretraining datasets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ActivityNet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THUMOS14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1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9D0C368-C39F-F549-A77C-4B94AE77DB4C}"/>
              </a:ext>
            </a:extLst>
          </p:cNvPr>
          <p:cNvSpPr/>
          <p:nvPr/>
        </p:nvSpPr>
        <p:spPr>
          <a:xfrm>
            <a:off x="76394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Target tasks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Proposals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Dense-Captioning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89206266-DE79-1C49-8BEE-C70E41A07577}"/>
              </a:ext>
            </a:extLst>
          </p:cNvPr>
          <p:cNvSpPr/>
          <p:nvPr/>
        </p:nvSpPr>
        <p:spPr>
          <a:xfrm>
            <a:off x="763939" y="3620170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Localization algorithms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G-TAD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BMN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P-GCN </a:t>
            </a:r>
            <a:r>
              <a:rPr lang="en-US" sz="2400" i="1" dirty="0">
                <a:solidFill>
                  <a:schemeClr val="tx1"/>
                </a:solidFill>
              </a:rPr>
              <a:t>vs.</a:t>
            </a:r>
            <a:r>
              <a:rPr lang="en-US" sz="2400" dirty="0">
                <a:solidFill>
                  <a:schemeClr val="tx1"/>
                </a:solidFill>
              </a:rPr>
              <a:t> G-TAD</a:t>
            </a: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32DDD09E-DE00-1B4E-8638-C5DB959BB967}"/>
              </a:ext>
            </a:extLst>
          </p:cNvPr>
          <p:cNvSpPr/>
          <p:nvPr/>
        </p:nvSpPr>
        <p:spPr>
          <a:xfrm>
            <a:off x="6221800" y="1466349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Encoder architectures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ResNet3D-18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R(2+1)D-18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R(2+1)D-34</a:t>
            </a:r>
          </a:p>
        </p:txBody>
      </p:sp>
      <p:sp>
        <p:nvSpPr>
          <p:cNvPr id="19" name="Snip Single Corner Rectangle 18">
            <a:extLst>
              <a:ext uri="{FF2B5EF4-FFF2-40B4-BE49-F238E27FC236}">
                <a16:creationId xmlns:a16="http://schemas.microsoft.com/office/drawing/2014/main" id="{D3BF5183-FC33-8443-A6A9-385CE8B68D23}"/>
              </a:ext>
            </a:extLst>
          </p:cNvPr>
          <p:cNvSpPr/>
          <p:nvPr/>
        </p:nvSpPr>
        <p:spPr>
          <a:xfrm>
            <a:off x="6221799" y="3620170"/>
            <a:ext cx="4962016" cy="1735601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Pretraining datasets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ActivityNet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THUMOS14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Ablation Studies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FC103-E8D1-2D49-B455-3D4085AAB950}"/>
              </a:ext>
            </a:extLst>
          </p:cNvPr>
          <p:cNvSpPr/>
          <p:nvPr/>
        </p:nvSpPr>
        <p:spPr>
          <a:xfrm>
            <a:off x="763939" y="5624904"/>
            <a:ext cx="10419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/>
              <a:t>Baselines: </a:t>
            </a:r>
            <a:r>
              <a:rPr lang="en-US" sz="2800" dirty="0"/>
              <a:t>TAC on Kinetics / TAC on ActivityNet / TAC on THUMOS14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3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1: Effects of TSP on Target Tasks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target tasks</a:t>
            </a:r>
            <a:r>
              <a:rPr lang="en-US" sz="2800" i="1" dirty="0"/>
              <a:t>?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Encoder: R(2+1)D-34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Algorithms: G-TAD, BMN, and BMT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2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57E5A3-8EC3-E349-A616-01130D1F3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Motivation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16A183-EB3A-4945-956E-5672126752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2"/>
            <a:ext cx="10972800" cy="4968549"/>
          </a:xfrm>
        </p:spPr>
        <p:txBody>
          <a:bodyPr>
            <a:normAutofit/>
          </a:bodyPr>
          <a:lstStyle/>
          <a:p>
            <a:r>
              <a:rPr lang="en-US" b="0" dirty="0"/>
              <a:t>Video feature extractors used for localization tasks are</a:t>
            </a:r>
          </a:p>
          <a:p>
            <a:pPr lvl="1"/>
            <a:r>
              <a:rPr lang="en-US" dirty="0"/>
              <a:t>pretrained on </a:t>
            </a:r>
            <a:r>
              <a:rPr lang="en-US" b="1" dirty="0"/>
              <a:t>Trimmed Action Classification </a:t>
            </a:r>
            <a:r>
              <a:rPr lang="en-US" dirty="0"/>
              <a:t>(TAC)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2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1: Effects of TSP on Target Tasks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5143B446-B717-DE49-945D-295BDD19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3109581"/>
            <a:ext cx="11976848" cy="193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target tasks</a:t>
            </a:r>
            <a:r>
              <a:rPr lang="en-US" sz="2800" i="1" dirty="0"/>
              <a:t>?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Encoder: R(2+1)D-34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Algorithms: G-TAD, BMN, and BMT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89F4-875B-C744-88B7-FDDD1AA6F16E}"/>
              </a:ext>
            </a:extLst>
          </p:cNvPr>
          <p:cNvSpPr/>
          <p:nvPr/>
        </p:nvSpPr>
        <p:spPr>
          <a:xfrm>
            <a:off x="600222" y="5270079"/>
            <a:ext cx="1106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52A864"/>
                </a:solidFill>
              </a:rPr>
              <a:t>[results]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TSP significantly </a:t>
            </a:r>
            <a:r>
              <a:rPr lang="en-US" sz="2800" b="1" dirty="0">
                <a:solidFill>
                  <a:prstClr val="black"/>
                </a:solidFill>
              </a:rPr>
              <a:t>outperforms</a:t>
            </a:r>
            <a:r>
              <a:rPr lang="en-US" sz="2800" dirty="0">
                <a:solidFill>
                  <a:prstClr val="black"/>
                </a:solidFill>
              </a:rPr>
              <a:t> TAC baselines on </a:t>
            </a:r>
            <a:r>
              <a:rPr lang="en-US" sz="2800" b="1" dirty="0">
                <a:solidFill>
                  <a:prstClr val="black"/>
                </a:solidFill>
              </a:rPr>
              <a:t>all tasks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3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Study 2: TSP for Different Video Encoders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encoders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ActivityNet </a:t>
            </a:r>
          </a:p>
          <a:p>
            <a:pPr lvl="0"/>
            <a:r>
              <a:rPr lang="en-US" sz="2800" dirty="0"/>
              <a:t>Algorithm: G-TAD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Study 2: TSP for Different Video Encoders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encoders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ActivityNet </a:t>
            </a:r>
          </a:p>
          <a:p>
            <a:pPr lvl="0"/>
            <a:r>
              <a:rPr lang="en-US" sz="2800" dirty="0"/>
              <a:t>Algorithm: G-TAD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89F4-875B-C744-88B7-FDDD1AA6F16E}"/>
              </a:ext>
            </a:extLst>
          </p:cNvPr>
          <p:cNvSpPr/>
          <p:nvPr/>
        </p:nvSpPr>
        <p:spPr>
          <a:xfrm>
            <a:off x="600222" y="5270079"/>
            <a:ext cx="1106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52A864"/>
                </a:solidFill>
              </a:rPr>
              <a:t>[results] </a:t>
            </a:r>
          </a:p>
          <a:p>
            <a:r>
              <a:rPr lang="en-US" sz="2800" dirty="0">
                <a:solidFill>
                  <a:prstClr val="black"/>
                </a:solidFill>
              </a:rPr>
              <a:t>TSP significantly </a:t>
            </a:r>
            <a:r>
              <a:rPr lang="en-US" sz="2800" b="1" dirty="0">
                <a:solidFill>
                  <a:prstClr val="black"/>
                </a:solidFill>
              </a:rPr>
              <a:t>outperforms</a:t>
            </a:r>
            <a:r>
              <a:rPr lang="en-US" sz="2800" dirty="0">
                <a:solidFill>
                  <a:prstClr val="black"/>
                </a:solidFill>
              </a:rPr>
              <a:t> TAC baselines for </a:t>
            </a:r>
            <a:r>
              <a:rPr lang="en-US" sz="2800" b="1" dirty="0">
                <a:solidFill>
                  <a:prstClr val="black"/>
                </a:solidFill>
              </a:rPr>
              <a:t>every encoder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DE3EF-F486-104F-8399-DBBA630C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4" y="3121788"/>
            <a:ext cx="12096472" cy="17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3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3: TSP with Other Localization Algorithms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localization algorithms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ActivityNet </a:t>
            </a:r>
          </a:p>
          <a:p>
            <a:pPr lvl="0"/>
            <a:r>
              <a:rPr lang="en-US" sz="2800" dirty="0"/>
              <a:t>Algorithm: BMN instead of G-TAD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6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3: TSP with Other Localization Algorithms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localization algorithms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ActivityNet </a:t>
            </a:r>
          </a:p>
          <a:p>
            <a:pPr lvl="0"/>
            <a:r>
              <a:rPr lang="en-US" sz="2800" dirty="0"/>
              <a:t>Algorithm: BMN instead of G-TAD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89F4-875B-C744-88B7-FDDD1AA6F16E}"/>
              </a:ext>
            </a:extLst>
          </p:cNvPr>
          <p:cNvSpPr/>
          <p:nvPr/>
        </p:nvSpPr>
        <p:spPr>
          <a:xfrm>
            <a:off x="600222" y="5270079"/>
            <a:ext cx="1106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52A864"/>
                </a:solidFill>
              </a:rPr>
              <a:t>[results] </a:t>
            </a:r>
          </a:p>
          <a:p>
            <a:r>
              <a:rPr lang="en-US" sz="2800" dirty="0">
                <a:solidFill>
                  <a:prstClr val="black"/>
                </a:solidFill>
              </a:rPr>
              <a:t>TSP features show the </a:t>
            </a:r>
            <a:r>
              <a:rPr lang="en-US" sz="2800" b="1" dirty="0">
                <a:solidFill>
                  <a:prstClr val="black"/>
                </a:solidFill>
              </a:rPr>
              <a:t>best</a:t>
            </a:r>
            <a:r>
              <a:rPr lang="en-US" sz="2800" dirty="0">
                <a:solidFill>
                  <a:prstClr val="black"/>
                </a:solidFill>
              </a:rPr>
              <a:t> performance with BMN as well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43E57-91AC-9147-929E-D2AE3829A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728" y="3130815"/>
            <a:ext cx="6208544" cy="1663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2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4: TSP on Different Datasets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datasets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THUMOS14 </a:t>
            </a:r>
          </a:p>
          <a:p>
            <a:pPr lvl="0"/>
            <a:r>
              <a:rPr lang="en-US" sz="2800" dirty="0"/>
              <a:t>Algorithms: PGCN and G-TAD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Study 4: TSP on Different Datasets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97CAD-933E-7A4F-9544-770B0953799C}"/>
              </a:ext>
            </a:extLst>
          </p:cNvPr>
          <p:cNvSpPr/>
          <p:nvPr/>
        </p:nvSpPr>
        <p:spPr>
          <a:xfrm>
            <a:off x="525194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[goal] </a:t>
            </a:r>
          </a:p>
          <a:p>
            <a:r>
              <a:rPr lang="en-US" sz="2800" dirty="0"/>
              <a:t>Does TSP generalize to different </a:t>
            </a:r>
            <a:r>
              <a:rPr lang="en-US" sz="2800" dirty="0">
                <a:solidFill>
                  <a:srgbClr val="FF0000"/>
                </a:solidFill>
              </a:rPr>
              <a:t>datasets</a:t>
            </a:r>
            <a:r>
              <a:rPr lang="en-US" sz="2800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18558-645C-F147-A57A-78A24B081456}"/>
              </a:ext>
            </a:extLst>
          </p:cNvPr>
          <p:cNvSpPr/>
          <p:nvPr/>
        </p:nvSpPr>
        <p:spPr>
          <a:xfrm>
            <a:off x="6358597" y="1527140"/>
            <a:ext cx="5308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4F81BD"/>
                </a:solidFill>
              </a:rPr>
              <a:t>[setup] </a:t>
            </a:r>
          </a:p>
          <a:p>
            <a:pPr lvl="0"/>
            <a:r>
              <a:rPr lang="en-US" sz="2800" dirty="0"/>
              <a:t>Task: TAL on THUMOS14 </a:t>
            </a:r>
          </a:p>
          <a:p>
            <a:pPr lvl="0"/>
            <a:r>
              <a:rPr lang="en-US" sz="2800" dirty="0"/>
              <a:t>Algorithms: PGCN and G-TAD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89F4-875B-C744-88B7-FDDD1AA6F16E}"/>
              </a:ext>
            </a:extLst>
          </p:cNvPr>
          <p:cNvSpPr/>
          <p:nvPr/>
        </p:nvSpPr>
        <p:spPr>
          <a:xfrm>
            <a:off x="600222" y="5270079"/>
            <a:ext cx="1106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52A864"/>
                </a:solidFill>
              </a:rPr>
              <a:t>[results] </a:t>
            </a:r>
          </a:p>
          <a:p>
            <a:r>
              <a:rPr lang="en-US" sz="2800" dirty="0">
                <a:solidFill>
                  <a:prstClr val="black"/>
                </a:solidFill>
              </a:rPr>
              <a:t>TSP is </a:t>
            </a:r>
            <a:r>
              <a:rPr lang="en-US" sz="2800" b="1" dirty="0">
                <a:solidFill>
                  <a:prstClr val="black"/>
                </a:solidFill>
              </a:rPr>
              <a:t>transferable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prstClr val="black"/>
                </a:solidFill>
              </a:rPr>
              <a:t>across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prstClr val="black"/>
                </a:solidFill>
              </a:rPr>
              <a:t>datasets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9609E-5DA4-8342-8B0C-4B2D4B5F6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3051089"/>
            <a:ext cx="5762020" cy="1983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BDBD7-201A-834B-98F5-9E7D75344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86" y="3021635"/>
            <a:ext cx="5642530" cy="2042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3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State-of-the-art Comparison</a:t>
            </a:r>
          </a:p>
        </p:txBody>
      </p:sp>
    </p:spTree>
    <p:extLst>
      <p:ext uri="{BB962C8B-B14F-4D97-AF65-F5344CB8AC3E}">
        <p14:creationId xmlns:p14="http://schemas.microsoft.com/office/powerpoint/2010/main" val="22357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TAL on ActivityNet and TAL on THUMOS14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F3027-6118-D04E-AA4F-F60E8C19C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12779"/>
            <a:ext cx="5126182" cy="3635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6887A-28B7-FD44-87C5-61D4998BA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10545"/>
            <a:ext cx="5707713" cy="3637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4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n-lt"/>
              </a:rPr>
              <a:t>Proposals and Dense-Captioning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98378-3B23-1F4C-9284-78B09A91D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73096"/>
            <a:ext cx="6539346" cy="1273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964A6-8A73-D144-A49C-8B1782A7C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852" y="1826433"/>
            <a:ext cx="4009548" cy="3534343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D22E4866-1E41-6744-A9CF-1B2179E92AF9}"/>
              </a:ext>
            </a:extLst>
          </p:cNvPr>
          <p:cNvSpPr txBox="1">
            <a:spLocks/>
          </p:cNvSpPr>
          <p:nvPr/>
        </p:nvSpPr>
        <p:spPr>
          <a:xfrm>
            <a:off x="0" y="6324270"/>
            <a:ext cx="12192000" cy="551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	* Note that SDVC [56] optimizes for the METEOR with reinforcement learning, which results in lower performance in BLEU relative to SOTA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2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57E5A3-8EC3-E349-A616-01130D1F3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Motivation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16A183-EB3A-4945-956E-5672126752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2"/>
            <a:ext cx="10972800" cy="4968549"/>
          </a:xfrm>
        </p:spPr>
        <p:txBody>
          <a:bodyPr>
            <a:normAutofit/>
          </a:bodyPr>
          <a:lstStyle/>
          <a:p>
            <a:r>
              <a:rPr lang="en-US" b="0" dirty="0"/>
              <a:t>Video feature extractors used for localization tasks are</a:t>
            </a:r>
          </a:p>
          <a:p>
            <a:pPr lvl="1"/>
            <a:r>
              <a:rPr lang="en-US" dirty="0"/>
              <a:t>pretrained on </a:t>
            </a:r>
            <a:r>
              <a:rPr lang="en-US" b="1" dirty="0"/>
              <a:t>Trimmed Action Classification </a:t>
            </a:r>
            <a:r>
              <a:rPr lang="en-US" dirty="0"/>
              <a:t>(TAC) </a:t>
            </a:r>
          </a:p>
          <a:p>
            <a:pPr lvl="1"/>
            <a:r>
              <a:rPr lang="en-US" b="1" dirty="0"/>
              <a:t>temporally-insensitive</a:t>
            </a:r>
            <a:r>
              <a:rPr lang="en-US" dirty="0"/>
              <a:t>: high similarity between features of background (no action) and foreground (action) clips from the same untrimmed video.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C104BD-DE27-7540-9B45-4AA89772B31B}"/>
              </a:ext>
            </a:extLst>
          </p:cNvPr>
          <p:cNvGrpSpPr/>
          <p:nvPr/>
        </p:nvGrpSpPr>
        <p:grpSpPr>
          <a:xfrm>
            <a:off x="6953961" y="3832333"/>
            <a:ext cx="4876795" cy="2586472"/>
            <a:chOff x="6953961" y="4164841"/>
            <a:chExt cx="4876795" cy="258647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B2A455-9C04-6C48-BEB2-993501D682E5}"/>
                </a:ext>
              </a:extLst>
            </p:cNvPr>
            <p:cNvGrpSpPr/>
            <p:nvPr/>
          </p:nvGrpSpPr>
          <p:grpSpPr>
            <a:xfrm>
              <a:off x="6953961" y="4164841"/>
              <a:ext cx="4876795" cy="2586472"/>
              <a:chOff x="4797782" y="3957759"/>
              <a:chExt cx="4876795" cy="258647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7030CFD-F165-FE41-BE34-BCB41AE89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39" t="11209" r="76054" b="53395"/>
              <a:stretch/>
            </p:blipFill>
            <p:spPr>
              <a:xfrm>
                <a:off x="4797782" y="3972603"/>
                <a:ext cx="2088444" cy="200942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EA9D1D9-8593-F640-956D-31BA01E54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315" t="11089" r="2570" b="52981"/>
              <a:stretch/>
            </p:blipFill>
            <p:spPr>
              <a:xfrm>
                <a:off x="7586133" y="3957759"/>
                <a:ext cx="2088444" cy="203911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133CD4D-D135-2A4C-A7A6-3BD8F3A386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500" t="85253" r="19247" b="1708"/>
              <a:stretch/>
            </p:blipFill>
            <p:spPr>
              <a:xfrm>
                <a:off x="5345290" y="6036232"/>
                <a:ext cx="4165600" cy="507999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1F05BB-7AB5-C741-8572-F3DE6E77543F}"/>
                </a:ext>
              </a:extLst>
            </p:cNvPr>
            <p:cNvSpPr/>
            <p:nvPr/>
          </p:nvSpPr>
          <p:spPr>
            <a:xfrm>
              <a:off x="7179736" y="4267060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6CF124-93D1-AD4C-B576-C7F55A6A97D3}"/>
                </a:ext>
              </a:extLst>
            </p:cNvPr>
            <p:cNvSpPr/>
            <p:nvPr/>
          </p:nvSpPr>
          <p:spPr>
            <a:xfrm rot="5400000">
              <a:off x="8111070" y="5128573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D8BAB5A-0FF1-D04A-95BC-595E7B9CBACE}"/>
                </a:ext>
              </a:extLst>
            </p:cNvPr>
            <p:cNvSpPr/>
            <p:nvPr/>
          </p:nvSpPr>
          <p:spPr>
            <a:xfrm>
              <a:off x="10480808" y="5457132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5D550A-51D9-8340-98BC-6657FC469D9D}"/>
                </a:ext>
              </a:extLst>
            </p:cNvPr>
            <p:cNvSpPr/>
            <p:nvPr/>
          </p:nvSpPr>
          <p:spPr>
            <a:xfrm rot="5400000">
              <a:off x="9820297" y="4810660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2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3128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DETAD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0F6EE4-1D1A-054B-A6ED-2936432482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701421"/>
            <a:ext cx="10972800" cy="481575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en-US" sz="2600" b="0" dirty="0"/>
          </a:p>
          <a:p>
            <a:pPr>
              <a:buFontTx/>
              <a:buChar char="-"/>
            </a:pPr>
            <a:endParaRPr lang="en-US" sz="2600" b="0" dirty="0"/>
          </a:p>
          <a:p>
            <a:pPr>
              <a:buFontTx/>
              <a:buChar char="-"/>
            </a:pPr>
            <a:endParaRPr lang="en-US" sz="2600" b="0" dirty="0"/>
          </a:p>
          <a:p>
            <a:pPr>
              <a:buFontTx/>
              <a:buChar char="-"/>
            </a:pPr>
            <a:endParaRPr lang="en-US" sz="2600" b="0" dirty="0"/>
          </a:p>
          <a:p>
            <a:pPr>
              <a:buFontTx/>
              <a:buChar char="-"/>
            </a:pPr>
            <a:endParaRPr lang="en-US" sz="2600" b="0" dirty="0"/>
          </a:p>
          <a:p>
            <a:pPr marL="0" indent="0">
              <a:buNone/>
            </a:pPr>
            <a:r>
              <a:rPr lang="en-US" sz="2600" b="0" dirty="0"/>
              <a:t>TSP performs significantly better on the </a:t>
            </a:r>
            <a:r>
              <a:rPr lang="en-US" sz="2600" dirty="0"/>
              <a:t>Extra Short </a:t>
            </a:r>
            <a:r>
              <a:rPr lang="en-US" sz="2600" b="0" dirty="0"/>
              <a:t>(XS) and </a:t>
            </a:r>
            <a:r>
              <a:rPr lang="en-US" sz="2600" dirty="0"/>
              <a:t>Short</a:t>
            </a:r>
            <a:r>
              <a:rPr lang="en-US" sz="2600" b="0" dirty="0"/>
              <a:t> (S) actions.</a:t>
            </a:r>
          </a:p>
          <a:p>
            <a:pPr marL="0" indent="0">
              <a:buNone/>
            </a:pPr>
            <a:endParaRPr lang="en-US" sz="2600" b="0" dirty="0"/>
          </a:p>
          <a:p>
            <a:pPr marL="0" indent="0">
              <a:buNone/>
            </a:pPr>
            <a:r>
              <a:rPr lang="en-US" sz="2600" b="0" dirty="0"/>
              <a:t>TSP allows localization algorithms to draw sharper boundaries and detect shorter actions better.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4C0B6-A00C-544C-9E4E-91D7BD30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896" y="1539413"/>
            <a:ext cx="7354207" cy="2360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6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Feature Similarity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572B4-D1F6-A544-BF2E-C4FA9A9E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1803760"/>
            <a:ext cx="6483078" cy="3895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B3652-B40A-294A-8A84-9F0B4DBE8A80}"/>
              </a:ext>
            </a:extLst>
          </p:cNvPr>
          <p:cNvSpPr/>
          <p:nvPr/>
        </p:nvSpPr>
        <p:spPr>
          <a:xfrm rot="16200000">
            <a:off x="4943093" y="2529526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TAC on </a:t>
            </a:r>
            <a:br>
              <a:rPr lang="en-US" b="1" dirty="0"/>
            </a:br>
            <a:r>
              <a:rPr lang="en-US" b="1" dirty="0"/>
              <a:t>Kinetics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E5D31-61B8-3A48-A4B7-4557311ED00C}"/>
              </a:ext>
            </a:extLst>
          </p:cNvPr>
          <p:cNvSpPr/>
          <p:nvPr/>
        </p:nvSpPr>
        <p:spPr>
          <a:xfrm rot="16200000">
            <a:off x="4778786" y="4147948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TSP on </a:t>
            </a:r>
            <a:br>
              <a:rPr lang="en-US" b="1" dirty="0"/>
            </a:br>
            <a:r>
              <a:rPr lang="en-US" b="1" dirty="0"/>
              <a:t>ActivityNet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7A649-D65E-E54B-AD3B-441A8E321DF1}"/>
              </a:ext>
            </a:extLst>
          </p:cNvPr>
          <p:cNvSpPr/>
          <p:nvPr/>
        </p:nvSpPr>
        <p:spPr>
          <a:xfrm>
            <a:off x="7301753" y="1803760"/>
            <a:ext cx="4817239" cy="3427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58801770-9F32-D34D-B2F2-46CF29A2F132}"/>
              </a:ext>
            </a:extLst>
          </p:cNvPr>
          <p:cNvSpPr txBox="1">
            <a:spLocks/>
          </p:cNvSpPr>
          <p:nvPr/>
        </p:nvSpPr>
        <p:spPr>
          <a:xfrm>
            <a:off x="4988859" y="5715181"/>
            <a:ext cx="7130133" cy="54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rgbClr val="40404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+mn-lt"/>
              </a:rPr>
              <a:t>The feature similarity matrices for clips in a single video. The </a:t>
            </a:r>
            <a:r>
              <a:rPr lang="en-US" sz="1600" i="1" dirty="0">
                <a:solidFill>
                  <a:srgbClr val="52A864"/>
                </a:solidFill>
                <a:latin typeface="+mn-lt"/>
              </a:rPr>
              <a:t>green lines </a:t>
            </a:r>
            <a:r>
              <a:rPr lang="en-US" sz="1600" b="0" i="1" dirty="0">
                <a:solidFill>
                  <a:schemeClr val="tx1"/>
                </a:solidFill>
                <a:latin typeface="+mn-lt"/>
              </a:rPr>
              <a:t>represent the temporal extent of ground truth actions.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528729-B3C1-0143-8C7B-A5BE84D69974}"/>
              </a:ext>
            </a:extLst>
          </p:cNvPr>
          <p:cNvSpPr txBox="1">
            <a:spLocks/>
          </p:cNvSpPr>
          <p:nvPr/>
        </p:nvSpPr>
        <p:spPr>
          <a:xfrm>
            <a:off x="408213" y="1919272"/>
            <a:ext cx="4580645" cy="433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differentiates</a:t>
            </a:r>
            <a:r>
              <a:rPr lang="en-US" sz="2400" b="0" dirty="0"/>
              <a:t> foreground from background clips.</a:t>
            </a:r>
          </a:p>
          <a:p>
            <a:pPr marL="0" indent="0">
              <a:buNone/>
            </a:pPr>
            <a:endParaRPr lang="en-US" sz="2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5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Feature Similarity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572B4-D1F6-A544-BF2E-C4FA9A9E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1803760"/>
            <a:ext cx="6483078" cy="3895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B3652-B40A-294A-8A84-9F0B4DBE8A80}"/>
              </a:ext>
            </a:extLst>
          </p:cNvPr>
          <p:cNvSpPr/>
          <p:nvPr/>
        </p:nvSpPr>
        <p:spPr>
          <a:xfrm rot="16200000">
            <a:off x="4943093" y="2529526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TAC on </a:t>
            </a:r>
            <a:br>
              <a:rPr lang="en-US" b="1" dirty="0"/>
            </a:br>
            <a:r>
              <a:rPr lang="en-US" b="1" dirty="0"/>
              <a:t>Kinetics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E5D31-61B8-3A48-A4B7-4557311ED00C}"/>
              </a:ext>
            </a:extLst>
          </p:cNvPr>
          <p:cNvSpPr/>
          <p:nvPr/>
        </p:nvSpPr>
        <p:spPr>
          <a:xfrm rot="16200000">
            <a:off x="4778786" y="4147948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TSP on </a:t>
            </a:r>
            <a:br>
              <a:rPr lang="en-US" b="1" dirty="0"/>
            </a:br>
            <a:r>
              <a:rPr lang="en-US" b="1" dirty="0"/>
              <a:t>ActivityNet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4FB3E-BE86-0C4F-92D3-39998E036012}"/>
              </a:ext>
            </a:extLst>
          </p:cNvPr>
          <p:cNvSpPr/>
          <p:nvPr/>
        </p:nvSpPr>
        <p:spPr>
          <a:xfrm>
            <a:off x="8848165" y="1803760"/>
            <a:ext cx="3270827" cy="3427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E835CA0-7662-8245-A012-0EAE7079BC67}"/>
              </a:ext>
            </a:extLst>
          </p:cNvPr>
          <p:cNvSpPr txBox="1">
            <a:spLocks/>
          </p:cNvSpPr>
          <p:nvPr/>
        </p:nvSpPr>
        <p:spPr>
          <a:xfrm>
            <a:off x="4988859" y="5715181"/>
            <a:ext cx="7130133" cy="54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rgbClr val="40404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+mn-lt"/>
              </a:rPr>
              <a:t>The feature similarity matrices for clips in a single video. The </a:t>
            </a:r>
            <a:r>
              <a:rPr lang="en-US" sz="1600" i="1" dirty="0">
                <a:solidFill>
                  <a:srgbClr val="52A864"/>
                </a:solidFill>
                <a:latin typeface="+mn-lt"/>
              </a:rPr>
              <a:t>green lines </a:t>
            </a:r>
            <a:r>
              <a:rPr lang="en-US" sz="1600" b="0" i="1" dirty="0">
                <a:solidFill>
                  <a:schemeClr val="tx1"/>
                </a:solidFill>
                <a:latin typeface="+mn-lt"/>
              </a:rPr>
              <a:t>represent the temporal extent of ground truth actions.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041CA-56FA-B94B-A8FC-8169739DF655}"/>
              </a:ext>
            </a:extLst>
          </p:cNvPr>
          <p:cNvSpPr txBox="1">
            <a:spLocks/>
          </p:cNvSpPr>
          <p:nvPr/>
        </p:nvSpPr>
        <p:spPr>
          <a:xfrm>
            <a:off x="408213" y="1919272"/>
            <a:ext cx="4580645" cy="433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differentiates</a:t>
            </a:r>
            <a:r>
              <a:rPr lang="en-US" sz="2400" b="0" dirty="0"/>
              <a:t> foreground from background clips.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homogenizes</a:t>
            </a:r>
            <a:r>
              <a:rPr lang="en-US" sz="2400" b="0" dirty="0"/>
              <a:t> the similarity between action features</a:t>
            </a:r>
          </a:p>
          <a:p>
            <a:endParaRPr lang="en-US" sz="2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4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prstClr val="black"/>
                </a:solidFill>
                <a:latin typeface="+mn-lt"/>
              </a:rPr>
              <a:t>Feature Similarity</a:t>
            </a: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572B4-D1F6-A544-BF2E-C4FA9A9E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1803760"/>
            <a:ext cx="6483078" cy="3895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B3652-B40A-294A-8A84-9F0B4DBE8A80}"/>
              </a:ext>
            </a:extLst>
          </p:cNvPr>
          <p:cNvSpPr/>
          <p:nvPr/>
        </p:nvSpPr>
        <p:spPr>
          <a:xfrm rot="16200000">
            <a:off x="4943093" y="2529526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TAC on </a:t>
            </a:r>
            <a:br>
              <a:rPr lang="en-US" b="1" dirty="0"/>
            </a:br>
            <a:r>
              <a:rPr lang="en-US" b="1" dirty="0"/>
              <a:t>Kinetics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E5D31-61B8-3A48-A4B7-4557311ED00C}"/>
              </a:ext>
            </a:extLst>
          </p:cNvPr>
          <p:cNvSpPr/>
          <p:nvPr/>
        </p:nvSpPr>
        <p:spPr>
          <a:xfrm rot="16200000">
            <a:off x="4778786" y="4147948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TSP on </a:t>
            </a:r>
            <a:br>
              <a:rPr lang="en-US" b="1" dirty="0"/>
            </a:br>
            <a:r>
              <a:rPr lang="en-US" b="1" dirty="0"/>
              <a:t>ActivityNet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8A3FD9-E640-7D4B-8F94-42A64827CA89}"/>
              </a:ext>
            </a:extLst>
          </p:cNvPr>
          <p:cNvSpPr/>
          <p:nvPr/>
        </p:nvSpPr>
        <p:spPr>
          <a:xfrm>
            <a:off x="10448365" y="1803760"/>
            <a:ext cx="1670627" cy="3427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25FFBFE-6DB8-664F-B6AB-C781B84A5DC1}"/>
              </a:ext>
            </a:extLst>
          </p:cNvPr>
          <p:cNvSpPr txBox="1">
            <a:spLocks/>
          </p:cNvSpPr>
          <p:nvPr/>
        </p:nvSpPr>
        <p:spPr>
          <a:xfrm>
            <a:off x="4988859" y="5715181"/>
            <a:ext cx="7130133" cy="54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rgbClr val="40404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+mn-lt"/>
              </a:rPr>
              <a:t>The feature similarity matrices for clips in a single video. The </a:t>
            </a:r>
            <a:r>
              <a:rPr lang="en-US" sz="1600" i="1" dirty="0">
                <a:solidFill>
                  <a:srgbClr val="52A864"/>
                </a:solidFill>
                <a:latin typeface="+mn-lt"/>
              </a:rPr>
              <a:t>green lines </a:t>
            </a:r>
            <a:r>
              <a:rPr lang="en-US" sz="1600" b="0" i="1" dirty="0">
                <a:solidFill>
                  <a:schemeClr val="tx1"/>
                </a:solidFill>
                <a:latin typeface="+mn-lt"/>
              </a:rPr>
              <a:t>represent the temporal extent of ground truth actions.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C21C5B-3906-CD4B-B8A3-6EF7920D2C7B}"/>
              </a:ext>
            </a:extLst>
          </p:cNvPr>
          <p:cNvSpPr txBox="1">
            <a:spLocks/>
          </p:cNvSpPr>
          <p:nvPr/>
        </p:nvSpPr>
        <p:spPr>
          <a:xfrm>
            <a:off x="408213" y="1919272"/>
            <a:ext cx="4580645" cy="433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differentiates</a:t>
            </a:r>
            <a:r>
              <a:rPr lang="en-US" sz="2400" b="0" dirty="0"/>
              <a:t> foreground from background clips.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homogenizes</a:t>
            </a:r>
            <a:r>
              <a:rPr lang="en-US" sz="2400" b="0" dirty="0"/>
              <a:t> the similarity between action features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increases the differences </a:t>
            </a:r>
            <a:r>
              <a:rPr lang="en-US" sz="2400" b="0" dirty="0"/>
              <a:t>between background and foreground features.</a:t>
            </a:r>
          </a:p>
          <a:p>
            <a:endParaRPr lang="en-US" sz="2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4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C06750-FA16-BE4E-94B2-8CF4A4B7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Feature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F1AE6-CF9A-8241-8DD9-411190F6D6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8213" y="1919272"/>
            <a:ext cx="4580645" cy="433614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differentiates</a:t>
            </a:r>
            <a:r>
              <a:rPr lang="en-US" sz="2400" b="0" dirty="0"/>
              <a:t> foreground from background clips.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homogenizes</a:t>
            </a:r>
            <a:r>
              <a:rPr lang="en-US" sz="2400" b="0" dirty="0"/>
              <a:t> the similarity between action features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</a:t>
            </a:r>
            <a:r>
              <a:rPr lang="en-US" sz="2400" dirty="0"/>
              <a:t>increases the differences </a:t>
            </a:r>
            <a:r>
              <a:rPr lang="en-US" sz="2400" b="0" dirty="0"/>
              <a:t>between background and foreground features.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0" dirty="0"/>
              <a:t>TSP learns </a:t>
            </a:r>
            <a:r>
              <a:rPr lang="en-US" sz="2400" dirty="0"/>
              <a:t>dissimilarities</a:t>
            </a:r>
            <a:r>
              <a:rPr lang="en-US" sz="2400" b="0" dirty="0"/>
              <a:t> between background and foreground.</a:t>
            </a:r>
          </a:p>
          <a:p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572B4-D1F6-A544-BF2E-C4FA9A9E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1803760"/>
            <a:ext cx="6483078" cy="38959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E5D31-61B8-3A48-A4B7-4557311ED00C}"/>
              </a:ext>
            </a:extLst>
          </p:cNvPr>
          <p:cNvSpPr/>
          <p:nvPr/>
        </p:nvSpPr>
        <p:spPr>
          <a:xfrm rot="16200000">
            <a:off x="4778786" y="4147948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TSP on </a:t>
            </a:r>
            <a:br>
              <a:rPr lang="en-US" b="1" dirty="0"/>
            </a:br>
            <a:r>
              <a:rPr lang="en-US" b="1" dirty="0"/>
              <a:t>ActivityNet 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05B5EC6-123F-EA46-B4A8-05522ED33D56}"/>
              </a:ext>
            </a:extLst>
          </p:cNvPr>
          <p:cNvSpPr txBox="1">
            <a:spLocks/>
          </p:cNvSpPr>
          <p:nvPr/>
        </p:nvSpPr>
        <p:spPr>
          <a:xfrm>
            <a:off x="4988859" y="5715181"/>
            <a:ext cx="7130133" cy="542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rgbClr val="40404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+mn-lt"/>
              </a:rPr>
              <a:t>The feature similarity matrices for clips in a single video. The </a:t>
            </a:r>
            <a:r>
              <a:rPr lang="en-US" sz="1600" i="1" dirty="0">
                <a:solidFill>
                  <a:srgbClr val="52A864"/>
                </a:solidFill>
                <a:latin typeface="+mn-lt"/>
              </a:rPr>
              <a:t>green lines </a:t>
            </a:r>
            <a:r>
              <a:rPr lang="en-US" sz="1600" b="0" i="1" dirty="0">
                <a:solidFill>
                  <a:schemeClr val="tx1"/>
                </a:solidFill>
                <a:latin typeface="+mn-lt"/>
              </a:rPr>
              <a:t>represent the temporal extent of ground truth actions.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AD45C-8FAB-3847-B576-ECD3CC9BBC32}"/>
              </a:ext>
            </a:extLst>
          </p:cNvPr>
          <p:cNvSpPr/>
          <p:nvPr/>
        </p:nvSpPr>
        <p:spPr>
          <a:xfrm rot="16200000">
            <a:off x="4943093" y="2529526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TAC on </a:t>
            </a:r>
            <a:br>
              <a:rPr lang="en-US" b="1" dirty="0"/>
            </a:br>
            <a:r>
              <a:rPr lang="en-US" b="1" dirty="0"/>
              <a:t>Kinetics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1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56">
            <a:extLst>
              <a:ext uri="{FF2B5EF4-FFF2-40B4-BE49-F238E27FC236}">
                <a16:creationId xmlns:a16="http://schemas.microsoft.com/office/drawing/2014/main" id="{4DA88F2E-AF3C-3B45-8745-2413610DBF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16972" y="5577210"/>
            <a:ext cx="7958056" cy="651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HK" sz="2800" dirty="0">
                <a:solidFill>
                  <a:srgbClr val="ED028C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http://www.humamalwassel.com/publication/tsp/</a:t>
            </a:r>
            <a:endParaRPr lang="en-HK" sz="2800" dirty="0">
              <a:solidFill>
                <a:srgbClr val="ED028C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A4CDE-6A60-9846-B782-A43427FD6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679" y="1460568"/>
            <a:ext cx="4116642" cy="4116642"/>
          </a:xfrm>
          <a:prstGeom prst="rect">
            <a:avLst/>
          </a:prstGeom>
        </p:spPr>
      </p:pic>
      <p:sp>
        <p:nvSpPr>
          <p:cNvPr id="104" name="Title 5">
            <a:extLst>
              <a:ext uri="{FF2B5EF4-FFF2-40B4-BE49-F238E27FC236}">
                <a16:creationId xmlns:a16="http://schemas.microsoft.com/office/drawing/2014/main" id="{D17B945A-D2A0-C041-B799-9935E10D9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Code, Models, and Features</a:t>
            </a:r>
          </a:p>
        </p:txBody>
      </p:sp>
    </p:spTree>
    <p:extLst>
      <p:ext uri="{BB962C8B-B14F-4D97-AF65-F5344CB8AC3E}">
        <p14:creationId xmlns:p14="http://schemas.microsoft.com/office/powerpoint/2010/main" val="39898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57E5A3-8EC3-E349-A616-01130D1F3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Motivation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16A183-EB3A-4945-956E-5672126752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2"/>
            <a:ext cx="10972800" cy="4968549"/>
          </a:xfrm>
        </p:spPr>
        <p:txBody>
          <a:bodyPr>
            <a:normAutofit/>
          </a:bodyPr>
          <a:lstStyle/>
          <a:p>
            <a:r>
              <a:rPr lang="en-US" b="0" dirty="0"/>
              <a:t>Video feature extractors used for localization tasks are</a:t>
            </a:r>
          </a:p>
          <a:p>
            <a:pPr lvl="1"/>
            <a:r>
              <a:rPr lang="en-US" dirty="0"/>
              <a:t>pretrained on </a:t>
            </a:r>
            <a:r>
              <a:rPr lang="en-US" b="1" dirty="0"/>
              <a:t>Trimmed Action Classification </a:t>
            </a:r>
            <a:r>
              <a:rPr lang="en-US" dirty="0"/>
              <a:t>(TAC) </a:t>
            </a:r>
          </a:p>
          <a:p>
            <a:pPr lvl="1"/>
            <a:r>
              <a:rPr lang="en-US" b="1" dirty="0"/>
              <a:t>temporally-insensitive</a:t>
            </a:r>
            <a:r>
              <a:rPr lang="en-US" dirty="0"/>
              <a:t>: high similarity between features of background (no action) and foreground (action) clips from the same untrimmed video.</a:t>
            </a:r>
          </a:p>
          <a:p>
            <a:pPr lvl="1"/>
            <a:r>
              <a:rPr lang="en-US" b="1" dirty="0"/>
              <a:t>sub-optimal</a:t>
            </a:r>
            <a:r>
              <a:rPr lang="en-US" dirty="0"/>
              <a:t> for localization tasks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339A3-88FE-3444-83EF-AD1DB1DD96AD}"/>
              </a:ext>
            </a:extLst>
          </p:cNvPr>
          <p:cNvGrpSpPr/>
          <p:nvPr/>
        </p:nvGrpSpPr>
        <p:grpSpPr>
          <a:xfrm>
            <a:off x="6953961" y="3832333"/>
            <a:ext cx="4876795" cy="2586472"/>
            <a:chOff x="6953961" y="4164841"/>
            <a:chExt cx="4876795" cy="25864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A93727-CC2F-2747-9C7F-633F473EFB6D}"/>
                </a:ext>
              </a:extLst>
            </p:cNvPr>
            <p:cNvGrpSpPr/>
            <p:nvPr/>
          </p:nvGrpSpPr>
          <p:grpSpPr>
            <a:xfrm>
              <a:off x="6953961" y="4164841"/>
              <a:ext cx="4876795" cy="2586472"/>
              <a:chOff x="4797782" y="3957759"/>
              <a:chExt cx="4876795" cy="25864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403C65D-F3E9-0546-AAA3-700499F879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39" t="11209" r="76054" b="53395"/>
              <a:stretch/>
            </p:blipFill>
            <p:spPr>
              <a:xfrm>
                <a:off x="4797782" y="3972603"/>
                <a:ext cx="2088444" cy="200942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68C594-038E-DE4A-B3ED-446AD17532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315" t="11089" r="2570" b="52981"/>
              <a:stretch/>
            </p:blipFill>
            <p:spPr>
              <a:xfrm>
                <a:off x="7586133" y="3957759"/>
                <a:ext cx="2088444" cy="2039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4113330-9F11-5847-9761-A001CB6FF7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500" t="85253" r="19247" b="1708"/>
              <a:stretch/>
            </p:blipFill>
            <p:spPr>
              <a:xfrm>
                <a:off x="5345290" y="6036232"/>
                <a:ext cx="4165600" cy="507999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542883-A955-0D48-A39C-4BC5F6D093DE}"/>
                </a:ext>
              </a:extLst>
            </p:cNvPr>
            <p:cNvSpPr/>
            <p:nvPr/>
          </p:nvSpPr>
          <p:spPr>
            <a:xfrm>
              <a:off x="7179736" y="4267060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1177BD-1602-004B-843F-B2AB591A0B32}"/>
                </a:ext>
              </a:extLst>
            </p:cNvPr>
            <p:cNvSpPr/>
            <p:nvPr/>
          </p:nvSpPr>
          <p:spPr>
            <a:xfrm rot="5400000">
              <a:off x="8111070" y="5128573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8709F15-D12D-BA4A-98A0-19D5972BFB90}"/>
                </a:ext>
              </a:extLst>
            </p:cNvPr>
            <p:cNvSpPr/>
            <p:nvPr/>
          </p:nvSpPr>
          <p:spPr>
            <a:xfrm>
              <a:off x="10480808" y="5457132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97D035-B718-D247-9F25-F82D6BD18669}"/>
                </a:ext>
              </a:extLst>
            </p:cNvPr>
            <p:cNvSpPr/>
            <p:nvPr/>
          </p:nvSpPr>
          <p:spPr>
            <a:xfrm rot="5400000">
              <a:off x="9820297" y="4810660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75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57E5A3-8EC3-E349-A616-01130D1F3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Motivation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16A183-EB3A-4945-956E-5672126752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2"/>
            <a:ext cx="10972800" cy="4968549"/>
          </a:xfrm>
        </p:spPr>
        <p:txBody>
          <a:bodyPr>
            <a:normAutofit/>
          </a:bodyPr>
          <a:lstStyle/>
          <a:p>
            <a:r>
              <a:rPr lang="en-US" b="0" dirty="0"/>
              <a:t>Video feature extractors used for localization tasks are</a:t>
            </a:r>
          </a:p>
          <a:p>
            <a:pPr lvl="1"/>
            <a:r>
              <a:rPr lang="en-US" dirty="0"/>
              <a:t>pretrained on </a:t>
            </a:r>
            <a:r>
              <a:rPr lang="en-US" b="1" dirty="0"/>
              <a:t>Trimmed Action Classification </a:t>
            </a:r>
            <a:r>
              <a:rPr lang="en-US" dirty="0"/>
              <a:t>(TAC) </a:t>
            </a:r>
          </a:p>
          <a:p>
            <a:pPr lvl="1"/>
            <a:r>
              <a:rPr lang="en-US" b="1" dirty="0"/>
              <a:t>temporally-insensitive</a:t>
            </a:r>
            <a:r>
              <a:rPr lang="en-US" dirty="0"/>
              <a:t>: high similarity between features of background (no action) and foreground (action) clips from the same untrimmed video.</a:t>
            </a:r>
          </a:p>
          <a:p>
            <a:pPr lvl="1"/>
            <a:r>
              <a:rPr lang="en-US" b="1" dirty="0"/>
              <a:t>sub-optimal</a:t>
            </a:r>
            <a:r>
              <a:rPr lang="en-US" dirty="0"/>
              <a:t> for localization tasks</a:t>
            </a:r>
          </a:p>
          <a:p>
            <a:pPr lvl="1"/>
            <a:endParaRPr lang="en-US" dirty="0"/>
          </a:p>
          <a:p>
            <a:r>
              <a:rPr lang="en-US" b="0" dirty="0"/>
              <a:t>We propose </a:t>
            </a:r>
            <a:r>
              <a:rPr lang="en-US" dirty="0"/>
              <a:t>Temporally-Sensitive </a:t>
            </a:r>
          </a:p>
          <a:p>
            <a:pPr marL="0" indent="0">
              <a:buNone/>
            </a:pPr>
            <a:r>
              <a:rPr lang="en-US" dirty="0"/>
              <a:t>    Pretraining (TSP)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2FBB0-9362-7C40-B69E-FDBBE5A1C677}"/>
              </a:ext>
            </a:extLst>
          </p:cNvPr>
          <p:cNvGrpSpPr/>
          <p:nvPr/>
        </p:nvGrpSpPr>
        <p:grpSpPr>
          <a:xfrm>
            <a:off x="6953961" y="3832333"/>
            <a:ext cx="4876795" cy="2586472"/>
            <a:chOff x="6953961" y="4164841"/>
            <a:chExt cx="4876795" cy="25864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EB2543-241F-BF49-90BA-19FA53B0629F}"/>
                </a:ext>
              </a:extLst>
            </p:cNvPr>
            <p:cNvGrpSpPr/>
            <p:nvPr/>
          </p:nvGrpSpPr>
          <p:grpSpPr>
            <a:xfrm>
              <a:off x="6953961" y="4164841"/>
              <a:ext cx="4876795" cy="2586472"/>
              <a:chOff x="4797782" y="3957759"/>
              <a:chExt cx="4876795" cy="25864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CDB9841-0394-DE43-ABC2-4B1A447D3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39" t="11209" r="76054" b="53395"/>
              <a:stretch/>
            </p:blipFill>
            <p:spPr>
              <a:xfrm>
                <a:off x="4797782" y="3972603"/>
                <a:ext cx="2088444" cy="200942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BEDEBF-CE49-C04B-8735-BB06441E1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315" t="11089" r="2570" b="52981"/>
              <a:stretch/>
            </p:blipFill>
            <p:spPr>
              <a:xfrm>
                <a:off x="7586133" y="3957759"/>
                <a:ext cx="2088444" cy="2039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128574B-9636-4A43-8A61-ED85286E95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500" t="85253" r="19247" b="1708"/>
              <a:stretch/>
            </p:blipFill>
            <p:spPr>
              <a:xfrm>
                <a:off x="5345290" y="6036232"/>
                <a:ext cx="4165600" cy="507999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ABC4E4-665C-AB44-A650-EA5457DB1574}"/>
                </a:ext>
              </a:extLst>
            </p:cNvPr>
            <p:cNvSpPr/>
            <p:nvPr/>
          </p:nvSpPr>
          <p:spPr>
            <a:xfrm>
              <a:off x="7179736" y="4267060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1AEFA7-AC6B-CC40-A113-B9F50F86DEFF}"/>
                </a:ext>
              </a:extLst>
            </p:cNvPr>
            <p:cNvSpPr/>
            <p:nvPr/>
          </p:nvSpPr>
          <p:spPr>
            <a:xfrm rot="5400000">
              <a:off x="8111070" y="5128573"/>
              <a:ext cx="1219201" cy="5038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5D87DA-819D-C845-814E-8197891AADFB}"/>
                </a:ext>
              </a:extLst>
            </p:cNvPr>
            <p:cNvSpPr/>
            <p:nvPr/>
          </p:nvSpPr>
          <p:spPr>
            <a:xfrm>
              <a:off x="10480808" y="5457132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454580-9F3A-1046-8742-429E5FB483E6}"/>
                </a:ext>
              </a:extLst>
            </p:cNvPr>
            <p:cNvSpPr/>
            <p:nvPr/>
          </p:nvSpPr>
          <p:spPr>
            <a:xfrm rot="5400000">
              <a:off x="9820297" y="4810660"/>
              <a:ext cx="914400" cy="4572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36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5658B6-B95A-8841-9FAB-527A34286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5686" y="2116906"/>
            <a:ext cx="5616824" cy="4336141"/>
          </a:xfrm>
        </p:spPr>
        <p:txBody>
          <a:bodyPr>
            <a:normAutofit/>
          </a:bodyPr>
          <a:lstStyle/>
          <a:p>
            <a:r>
              <a:rPr lang="en-US" sz="3000" dirty="0"/>
              <a:t>Clip Features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D5C64-C22C-FC48-993F-821C2C5A43FB}"/>
              </a:ext>
            </a:extLst>
          </p:cNvPr>
          <p:cNvGrpSpPr/>
          <p:nvPr/>
        </p:nvGrpSpPr>
        <p:grpSpPr>
          <a:xfrm>
            <a:off x="5932835" y="5333830"/>
            <a:ext cx="5880922" cy="803178"/>
            <a:chOff x="3833613" y="4070118"/>
            <a:chExt cx="5880922" cy="80317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529543-D62D-E545-A52A-F6E27C1D4CE2}"/>
                </a:ext>
              </a:extLst>
            </p:cNvPr>
            <p:cNvGrpSpPr/>
            <p:nvPr/>
          </p:nvGrpSpPr>
          <p:grpSpPr>
            <a:xfrm>
              <a:off x="3842734" y="4197387"/>
              <a:ext cx="5870715" cy="548640"/>
              <a:chOff x="418147" y="2870190"/>
              <a:chExt cx="5870715" cy="548640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E45C4C98-38A5-544C-8DC0-4ABBA46CE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8147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FE30553-740A-5F43-AC1D-92EF12D3E2F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31991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1AD6EC3C-ECE4-A642-8555-10AE6121540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96608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BFBB57E-83A5-3749-9D3B-824B3243666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530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7C94B19-3783-274E-975D-C6BB6D2E462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10454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DABB383-A2E8-2041-B4F0-A3B4437894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75069" y="2870190"/>
                <a:ext cx="978408" cy="548640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69D0FDD-74D7-5347-9E05-A91DD7B37F27}"/>
                </a:ext>
              </a:extLst>
            </p:cNvPr>
            <p:cNvGrpSpPr/>
            <p:nvPr/>
          </p:nvGrpSpPr>
          <p:grpSpPr>
            <a:xfrm>
              <a:off x="3833613" y="4070118"/>
              <a:ext cx="5880922" cy="803178"/>
              <a:chOff x="4898973" y="3502123"/>
              <a:chExt cx="5880922" cy="80317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FAB97EC6-F280-9A4D-8EF4-5C4EBB938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9434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34203A0-45E4-C842-A69D-1D770DFC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8973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F4630E-BFC2-1A4C-B3D6-6B9C87DF387D}"/>
              </a:ext>
            </a:extLst>
          </p:cNvPr>
          <p:cNvCxnSpPr>
            <a:cxnSpLocks/>
          </p:cNvCxnSpPr>
          <p:nvPr/>
        </p:nvCxnSpPr>
        <p:spPr>
          <a:xfrm flipV="1">
            <a:off x="7479854" y="4878245"/>
            <a:ext cx="0" cy="238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8EF13800-0974-AD4C-A6C1-C9B9752918FA}"/>
              </a:ext>
            </a:extLst>
          </p:cNvPr>
          <p:cNvSpPr/>
          <p:nvPr/>
        </p:nvSpPr>
        <p:spPr>
          <a:xfrm rot="5400000">
            <a:off x="7500842" y="4582910"/>
            <a:ext cx="165325" cy="1233990"/>
          </a:xfrm>
          <a:prstGeom prst="lef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9B3546-9C67-4D4D-B92E-100398EBC219}"/>
              </a:ext>
            </a:extLst>
          </p:cNvPr>
          <p:cNvCxnSpPr>
            <a:cxnSpLocks/>
            <a:stCxn id="47" idx="0"/>
            <a:endCxn id="42" idx="2"/>
          </p:cNvCxnSpPr>
          <p:nvPr/>
        </p:nvCxnSpPr>
        <p:spPr>
          <a:xfrm flipV="1">
            <a:off x="7520330" y="2877487"/>
            <a:ext cx="1" cy="280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2B6A9-4C09-8B4C-B685-2EDAB76A8CC5}"/>
              </a:ext>
            </a:extLst>
          </p:cNvPr>
          <p:cNvGrpSpPr/>
          <p:nvPr/>
        </p:nvGrpSpPr>
        <p:grpSpPr>
          <a:xfrm>
            <a:off x="6347677" y="2329799"/>
            <a:ext cx="1834557" cy="2529970"/>
            <a:chOff x="818389" y="4193828"/>
            <a:chExt cx="1834557" cy="2529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FDCE47EC-9D18-FB47-98FB-BBA84EAC82CA}"/>
                    </a:ext>
                  </a:extLst>
                </p:cNvPr>
                <p:cNvSpPr txBox="1"/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1F78B4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FDCE47EC-9D18-FB47-98FB-BBA84EAC8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blipFill>
                  <a:blip r:embed="rId18"/>
                  <a:stretch>
                    <a:fillRect r="-8824" b="-181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B8CA35-770B-644A-BA26-E9A718AF8FE4}"/>
                </a:ext>
              </a:extLst>
            </p:cNvPr>
            <p:cNvGrpSpPr/>
            <p:nvPr/>
          </p:nvGrpSpPr>
          <p:grpSpPr>
            <a:xfrm>
              <a:off x="1329139" y="5021613"/>
              <a:ext cx="1323807" cy="1702185"/>
              <a:chOff x="3152924" y="4523226"/>
              <a:chExt cx="1323807" cy="170218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35B4A3-8B08-F047-AE85-D5C5FC588DC0}"/>
                  </a:ext>
                </a:extLst>
              </p:cNvPr>
              <p:cNvGrpSpPr/>
              <p:nvPr/>
            </p:nvGrpSpPr>
            <p:grpSpPr>
              <a:xfrm>
                <a:off x="3152924" y="5453300"/>
                <a:ext cx="1323807" cy="772111"/>
                <a:chOff x="11978191" y="2868673"/>
                <a:chExt cx="1323807" cy="772111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B2D9DA64-0A65-F24C-8C60-FB437BF777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19080" y="2868673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9C3165A-3C7F-E747-B216-F8BD4D53D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2117" y="2904937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D0CF1EE-A645-D14E-8C13-33444D5CF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25154" y="2941201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1258EF53-9054-614D-9679-C859493BE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78191" y="2977466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87FF4C8-AA6D-5B4C-A2F0-207176DD178C}"/>
                  </a:ext>
                </a:extLst>
              </p:cNvPr>
              <p:cNvGrpSpPr/>
              <p:nvPr/>
            </p:nvGrpSpPr>
            <p:grpSpPr>
              <a:xfrm>
                <a:off x="3357627" y="4523226"/>
                <a:ext cx="914400" cy="894459"/>
                <a:chOff x="2184801" y="4504746"/>
                <a:chExt cx="914400" cy="8944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Google Shape;70;p15">
                      <a:extLst>
                        <a:ext uri="{FF2B5EF4-FFF2-40B4-BE49-F238E27FC236}">
                          <a16:creationId xmlns:a16="http://schemas.microsoft.com/office/drawing/2014/main" id="{2721D2AE-3853-0945-A72A-F71DB35826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solidFill>
                      <a:srgbClr val="1F78B4">
                        <a:alpha val="25000"/>
                      </a:srgbClr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vert="horz" wrap="square" lIns="137138" tIns="137138" rIns="137138" bIns="137138" anchor="ctr" anchorCtr="0">
                      <a:no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lang="ar-SA" sz="2400" dirty="0">
                        <a:solidFill>
                          <a:srgbClr val="1F78B4"/>
                        </a:solidFill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Google Shape;70;p15">
                      <a:extLst>
                        <a:ext uri="{FF2B5EF4-FFF2-40B4-BE49-F238E27FC236}">
                          <a16:creationId xmlns:a16="http://schemas.microsoft.com/office/drawing/2014/main" id="{2721D2AE-3853-0945-A72A-F71DB35826D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blipFill>
                      <a:blip r:embed="rId19"/>
                      <a:stretch>
                        <a:fillRect b="-13462"/>
                      </a:stretch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516C206-CBE5-8241-BE10-095EC0867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6779" y="5150204"/>
                  <a:ext cx="1" cy="2490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8D43D-7C7A-ED47-9C14-FBB1E033688F}"/>
                </a:ext>
              </a:extLst>
            </p:cNvPr>
            <p:cNvSpPr txBox="1"/>
            <p:nvPr/>
          </p:nvSpPr>
          <p:spPr>
            <a:xfrm>
              <a:off x="818389" y="4252116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Local Clip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C6759E0-26D9-0646-A248-0AB1B1790D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TSP Pipeline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5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5658B6-B95A-8841-9FAB-527A34286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5686" y="2116906"/>
            <a:ext cx="5616824" cy="4336141"/>
          </a:xfrm>
        </p:spPr>
        <p:txBody>
          <a:bodyPr>
            <a:normAutofit/>
          </a:bodyPr>
          <a:lstStyle/>
          <a:p>
            <a:r>
              <a:rPr lang="en-US" sz="3000" dirty="0"/>
              <a:t>Clip Features</a:t>
            </a:r>
          </a:p>
          <a:p>
            <a:r>
              <a:rPr lang="en-US" sz="3000" dirty="0"/>
              <a:t>Global Video Feature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D5C64-C22C-FC48-993F-821C2C5A43FB}"/>
              </a:ext>
            </a:extLst>
          </p:cNvPr>
          <p:cNvGrpSpPr/>
          <p:nvPr/>
        </p:nvGrpSpPr>
        <p:grpSpPr>
          <a:xfrm>
            <a:off x="5932835" y="5333830"/>
            <a:ext cx="5880922" cy="803178"/>
            <a:chOff x="3833613" y="4070118"/>
            <a:chExt cx="5880922" cy="80317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529543-D62D-E545-A52A-F6E27C1D4CE2}"/>
                </a:ext>
              </a:extLst>
            </p:cNvPr>
            <p:cNvGrpSpPr/>
            <p:nvPr/>
          </p:nvGrpSpPr>
          <p:grpSpPr>
            <a:xfrm>
              <a:off x="3842734" y="4197387"/>
              <a:ext cx="5870715" cy="548640"/>
              <a:chOff x="418147" y="2870190"/>
              <a:chExt cx="5870715" cy="548640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E45C4C98-38A5-544C-8DC0-4ABBA46CE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8147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FE30553-740A-5F43-AC1D-92EF12D3E2F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31991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1AD6EC3C-ECE4-A642-8555-10AE6121540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96608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BFBB57E-83A5-3749-9D3B-824B3243666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530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7C94B19-3783-274E-975D-C6BB6D2E462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10454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DABB383-A2E8-2041-B4F0-A3B4437894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75069" y="2870190"/>
                <a:ext cx="978408" cy="548640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69D0FDD-74D7-5347-9E05-A91DD7B37F27}"/>
                </a:ext>
              </a:extLst>
            </p:cNvPr>
            <p:cNvGrpSpPr/>
            <p:nvPr/>
          </p:nvGrpSpPr>
          <p:grpSpPr>
            <a:xfrm>
              <a:off x="3833613" y="4070118"/>
              <a:ext cx="5880922" cy="803178"/>
              <a:chOff x="4898973" y="3502123"/>
              <a:chExt cx="5880922" cy="80317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FAB97EC6-F280-9A4D-8EF4-5C4EBB938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9434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34203A0-45E4-C842-A69D-1D770DFC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8973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F4630E-BFC2-1A4C-B3D6-6B9C87DF387D}"/>
              </a:ext>
            </a:extLst>
          </p:cNvPr>
          <p:cNvCxnSpPr>
            <a:cxnSpLocks/>
          </p:cNvCxnSpPr>
          <p:nvPr/>
        </p:nvCxnSpPr>
        <p:spPr>
          <a:xfrm flipV="1">
            <a:off x="7479854" y="4878245"/>
            <a:ext cx="0" cy="238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D1F1DF-A7C9-5A47-8252-B47D8E4C9FDD}"/>
              </a:ext>
            </a:extLst>
          </p:cNvPr>
          <p:cNvCxnSpPr>
            <a:cxnSpLocks/>
          </p:cNvCxnSpPr>
          <p:nvPr/>
        </p:nvCxnSpPr>
        <p:spPr>
          <a:xfrm flipH="1" flipV="1">
            <a:off x="10025947" y="2788309"/>
            <a:ext cx="538" cy="210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8EF13800-0974-AD4C-A6C1-C9B9752918FA}"/>
              </a:ext>
            </a:extLst>
          </p:cNvPr>
          <p:cNvSpPr/>
          <p:nvPr/>
        </p:nvSpPr>
        <p:spPr>
          <a:xfrm rot="5400000">
            <a:off x="7500842" y="4582910"/>
            <a:ext cx="165325" cy="1233990"/>
          </a:xfrm>
          <a:prstGeom prst="lef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9B3546-9C67-4D4D-B92E-100398EBC219}"/>
              </a:ext>
            </a:extLst>
          </p:cNvPr>
          <p:cNvCxnSpPr>
            <a:cxnSpLocks/>
            <a:stCxn id="47" idx="0"/>
            <a:endCxn id="42" idx="2"/>
          </p:cNvCxnSpPr>
          <p:nvPr/>
        </p:nvCxnSpPr>
        <p:spPr>
          <a:xfrm flipV="1">
            <a:off x="7520330" y="2877487"/>
            <a:ext cx="1" cy="280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3DDA1-D4C5-5B46-9242-D785065CDC41}"/>
              </a:ext>
            </a:extLst>
          </p:cNvPr>
          <p:cNvGrpSpPr/>
          <p:nvPr/>
        </p:nvGrpSpPr>
        <p:grpSpPr>
          <a:xfrm>
            <a:off x="8907809" y="2862336"/>
            <a:ext cx="2695849" cy="2305937"/>
            <a:chOff x="3378521" y="4726365"/>
            <a:chExt cx="2695849" cy="23059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7DD6C0-7C1D-B44A-A1B3-D5B301839FDA}"/>
                </a:ext>
              </a:extLst>
            </p:cNvPr>
            <p:cNvGrpSpPr/>
            <p:nvPr/>
          </p:nvGrpSpPr>
          <p:grpSpPr>
            <a:xfrm>
              <a:off x="3378521" y="4726365"/>
              <a:ext cx="2236276" cy="2305937"/>
              <a:chOff x="3379059" y="4741516"/>
              <a:chExt cx="2236276" cy="23059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Google Shape;77;p15">
                    <a:extLst>
                      <a:ext uri="{FF2B5EF4-FFF2-40B4-BE49-F238E27FC236}">
                        <a16:creationId xmlns:a16="http://schemas.microsoft.com/office/drawing/2014/main" id="{F3B2836A-1060-544D-B8AA-77288A3BB45D}"/>
                      </a:ext>
                    </a:extLst>
                  </p:cNvPr>
                  <p:cNvSpPr txBox="1"/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37138" tIns="137138" rIns="137138" bIns="137138" anchor="t" anchorCtr="0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E31A1C"/>
                      </a:solidFill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37" name="Google Shape;77;p15">
                    <a:extLst>
                      <a:ext uri="{FF2B5EF4-FFF2-40B4-BE49-F238E27FC236}">
                        <a16:creationId xmlns:a16="http://schemas.microsoft.com/office/drawing/2014/main" id="{0A339949-4399-2A48-9117-B67959AEEE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29412" b="-155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BE3942A-DA85-7944-BA57-FC6C035A2A4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9059" y="5289204"/>
                <a:ext cx="2236276" cy="1758249"/>
                <a:chOff x="1963711" y="3509540"/>
                <a:chExt cx="3620125" cy="284628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09660FE-6029-8641-A31F-5D46D7134296}"/>
                    </a:ext>
                  </a:extLst>
                </p:cNvPr>
                <p:cNvSpPr/>
                <p:nvPr/>
              </p:nvSpPr>
              <p:spPr>
                <a:xfrm>
                  <a:off x="1963711" y="3783441"/>
                  <a:ext cx="3620125" cy="2572388"/>
                </a:xfrm>
                <a:prstGeom prst="rect">
                  <a:avLst/>
                </a:prstGeom>
                <a:noFill/>
                <a:ln w="19050">
                  <a:solidFill>
                    <a:srgbClr val="E31A1C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>
                    <a:latin typeface="Times" pitchFamily="2" charset="0"/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A20D175B-6EB4-6748-B7C6-FE583B072156}"/>
                    </a:ext>
                  </a:extLst>
                </p:cNvPr>
                <p:cNvGrpSpPr/>
                <p:nvPr/>
              </p:nvGrpSpPr>
              <p:grpSpPr>
                <a:xfrm>
                  <a:off x="2055141" y="3509540"/>
                  <a:ext cx="3437264" cy="2706459"/>
                  <a:chOff x="2082353" y="3467142"/>
                  <a:chExt cx="3437264" cy="2706459"/>
                </a:xfrm>
              </p:grpSpPr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DC7F5769-30F4-E348-96BF-E8290B8ECA9D}"/>
                      </a:ext>
                    </a:extLst>
                  </p:cNvPr>
                  <p:cNvCxnSpPr>
                    <a:cxnSpLocks/>
                    <a:stCxn id="62" idx="0"/>
                    <a:endCxn id="55" idx="2"/>
                  </p:cNvCxnSpPr>
                  <p:nvPr/>
                </p:nvCxnSpPr>
                <p:spPr>
                  <a:xfrm flipH="1" flipV="1">
                    <a:off x="3800987" y="3467142"/>
                    <a:ext cx="2320" cy="32433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A1970F7D-B16A-874F-8972-349ECC8167B8}"/>
                      </a:ext>
                    </a:extLst>
                  </p:cNvPr>
                  <p:cNvCxnSpPr>
                    <a:cxnSpLocks/>
                    <a:stCxn id="90" idx="0"/>
                    <a:endCxn id="62" idx="2"/>
                  </p:cNvCxnSpPr>
                  <p:nvPr/>
                </p:nvCxnSpPr>
                <p:spPr>
                  <a:xfrm flipV="1">
                    <a:off x="2642001" y="4087528"/>
                    <a:ext cx="865255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94C3AAA3-71CB-9445-81B9-368A4364EAED}"/>
                      </a:ext>
                    </a:extLst>
                  </p:cNvPr>
                  <p:cNvGrpSpPr/>
                  <p:nvPr/>
                </p:nvGrpSpPr>
                <p:grpSpPr>
                  <a:xfrm>
                    <a:off x="2082353" y="4576390"/>
                    <a:ext cx="3437264" cy="1597211"/>
                    <a:chOff x="2082353" y="4576390"/>
                    <a:chExt cx="3437264" cy="1597211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D634541A-AF05-D147-8081-B57975FCD8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82353" y="4576390"/>
                      <a:ext cx="1119297" cy="1595057"/>
                      <a:chOff x="2082353" y="4576390"/>
                      <a:chExt cx="1119297" cy="1595057"/>
                    </a:xfrm>
                  </p:grpSpPr>
                  <p:grpSp>
                    <p:nvGrpSpPr>
                      <p:cNvPr id="84" name="Group 83">
                        <a:extLst>
                          <a:ext uri="{FF2B5EF4-FFF2-40B4-BE49-F238E27FC236}">
                            <a16:creationId xmlns:a16="http://schemas.microsoft.com/office/drawing/2014/main" id="{FC9AAC48-A069-D54C-B813-E49C29F6FF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8480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90" name="Google Shape;70;p15">
                              <a:extLst>
                                <a:ext uri="{FF2B5EF4-FFF2-40B4-BE49-F238E27FC236}">
                                  <a16:creationId xmlns:a16="http://schemas.microsoft.com/office/drawing/2014/main" id="{812429E2-10D4-C445-8637-A18103CD928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19" name="Google Shape;70;p15">
                              <a:extLst>
                                <a:ext uri="{FF2B5EF4-FFF2-40B4-BE49-F238E27FC236}">
                                  <a16:creationId xmlns:a16="http://schemas.microsoft.com/office/drawing/2014/main" id="{F3E0B37E-4AC3-034A-8F23-C491411DD434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19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91" name="Straight Arrow Connector 90">
                          <a:extLst>
                            <a:ext uri="{FF2B5EF4-FFF2-40B4-BE49-F238E27FC236}">
                              <a16:creationId xmlns:a16="http://schemas.microsoft.com/office/drawing/2014/main" id="{C78AFB79-E507-1A45-9337-2498D9216BE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5" name="Group 84">
                        <a:extLst>
                          <a:ext uri="{FF2B5EF4-FFF2-40B4-BE49-F238E27FC236}">
                            <a16:creationId xmlns:a16="http://schemas.microsoft.com/office/drawing/2014/main" id="{9A737DB1-654D-DC43-896F-25B57DF613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2353" y="5507264"/>
                        <a:ext cx="1119297" cy="664183"/>
                        <a:chOff x="12080445" y="2926012"/>
                        <a:chExt cx="1119297" cy="664183"/>
                      </a:xfrm>
                    </p:grpSpPr>
                    <p:pic>
                      <p:nvPicPr>
                        <p:cNvPr id="86" name="Picture 85">
                          <a:extLst>
                            <a:ext uri="{FF2B5EF4-FFF2-40B4-BE49-F238E27FC236}">
                              <a16:creationId xmlns:a16="http://schemas.microsoft.com/office/drawing/2014/main" id="{A8D665DD-7644-414C-BAD0-4207EFC34D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3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7" name="Picture 86">
                          <a:extLst>
                            <a:ext uri="{FF2B5EF4-FFF2-40B4-BE49-F238E27FC236}">
                              <a16:creationId xmlns:a16="http://schemas.microsoft.com/office/drawing/2014/main" id="{4887966C-112B-494B-91DB-9FAA0CA563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69" y="296227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8" name="Picture 87">
                          <a:extLst>
                            <a:ext uri="{FF2B5EF4-FFF2-40B4-BE49-F238E27FC236}">
                              <a16:creationId xmlns:a16="http://schemas.microsoft.com/office/drawing/2014/main" id="{987FF920-1F02-0343-B4D9-C9190F12E3D4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2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2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7" y="3004574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9" name="Picture 88">
                          <a:extLst>
                            <a:ext uri="{FF2B5EF4-FFF2-40B4-BE49-F238E27FC236}">
                              <a16:creationId xmlns:a16="http://schemas.microsoft.com/office/drawing/2014/main" id="{7063E2DB-031E-AA47-8094-6BE1802493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4155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</p:grpSp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EC8A1410-0CBC-AD4C-9A1C-0CE16F6EF2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2469" y="4576390"/>
                      <a:ext cx="1119298" cy="1591682"/>
                      <a:chOff x="3255178" y="4576390"/>
                      <a:chExt cx="1119298" cy="1591682"/>
                    </a:xfrm>
                  </p:grpSpPr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8939FD22-BB6F-2146-AB0F-AC93D0F1D0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55178" y="5510639"/>
                        <a:ext cx="1119298" cy="657433"/>
                        <a:chOff x="12080445" y="2926012"/>
                        <a:chExt cx="1119298" cy="657433"/>
                      </a:xfrm>
                    </p:grpSpPr>
                    <p:pic>
                      <p:nvPicPr>
                        <p:cNvPr id="80" name="Picture 79">
                          <a:extLst>
                            <a:ext uri="{FF2B5EF4-FFF2-40B4-BE49-F238E27FC236}">
                              <a16:creationId xmlns:a16="http://schemas.microsoft.com/office/drawing/2014/main" id="{BB6476E9-6278-1646-9A3A-EA1A83F613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4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1" name="Picture 80">
                          <a:extLst>
                            <a:ext uri="{FF2B5EF4-FFF2-40B4-BE49-F238E27FC236}">
                              <a16:creationId xmlns:a16="http://schemas.microsoft.com/office/drawing/2014/main" id="{08FCCC99-5B64-1547-AD13-599CD475DD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71" y="2962276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2" name="Picture 81">
                          <a:extLst>
                            <a:ext uri="{FF2B5EF4-FFF2-40B4-BE49-F238E27FC236}">
                              <a16:creationId xmlns:a16="http://schemas.microsoft.com/office/drawing/2014/main" id="{DAC718EE-B5B3-B042-B730-23EEE525B9F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8" y="2998540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3" name="Picture 82">
                          <a:extLst>
                            <a:ext uri="{FF2B5EF4-FFF2-40B4-BE49-F238E27FC236}">
                              <a16:creationId xmlns:a16="http://schemas.microsoft.com/office/drawing/2014/main" id="{8EAD525B-7BED-984A-A14F-3F7B4F1762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348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B571B21A-1924-414F-A070-F3A2281F04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7627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8" name="Google Shape;70;p15">
                              <a:extLst>
                                <a:ext uri="{FF2B5EF4-FFF2-40B4-BE49-F238E27FC236}">
                                  <a16:creationId xmlns:a16="http://schemas.microsoft.com/office/drawing/2014/main" id="{B475927D-7BD2-0145-A96B-F99761BEAD71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07" name="Google Shape;70;p15">
                              <a:extLst>
                                <a:ext uri="{FF2B5EF4-FFF2-40B4-BE49-F238E27FC236}">
                                  <a16:creationId xmlns:a16="http://schemas.microsoft.com/office/drawing/2014/main" id="{4741E11C-3769-EE45-9849-96325FDA14BB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2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9" name="Straight Arrow Connector 78">
                          <a:extLst>
                            <a:ext uri="{FF2B5EF4-FFF2-40B4-BE49-F238E27FC236}">
                              <a16:creationId xmlns:a16="http://schemas.microsoft.com/office/drawing/2014/main" id="{300D490E-FAD4-0142-9972-BD8A755468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A08726B0-2B38-3445-8F52-9F74B24C7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2586" y="4576390"/>
                      <a:ext cx="1117031" cy="1597211"/>
                      <a:chOff x="5182066" y="4576390"/>
                      <a:chExt cx="1117031" cy="1597211"/>
                    </a:xfrm>
                  </p:grpSpPr>
                  <p:grpSp>
                    <p:nvGrpSpPr>
                      <p:cNvPr id="68" name="Group 67">
                        <a:extLst>
                          <a:ext uri="{FF2B5EF4-FFF2-40B4-BE49-F238E27FC236}">
                            <a16:creationId xmlns:a16="http://schemas.microsoft.com/office/drawing/2014/main" id="{1FA8E36E-A6CA-1B4D-9C99-E35885A0A7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82066" y="5505109"/>
                        <a:ext cx="1117031" cy="668492"/>
                        <a:chOff x="11402982" y="5559943"/>
                        <a:chExt cx="1117031" cy="668492"/>
                      </a:xfrm>
                    </p:grpSpPr>
                    <p:pic>
                      <p:nvPicPr>
                        <p:cNvPr id="72" name="Picture 71">
                          <a:extLst>
                            <a:ext uri="{FF2B5EF4-FFF2-40B4-BE49-F238E27FC236}">
                              <a16:creationId xmlns:a16="http://schemas.microsoft.com/office/drawing/2014/main" id="{BF67E640-A027-854C-9B72-0B296BD686E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541604" y="5559943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3" name="Picture 72">
                          <a:extLst>
                            <a:ext uri="{FF2B5EF4-FFF2-40B4-BE49-F238E27FC236}">
                              <a16:creationId xmlns:a16="http://schemas.microsoft.com/office/drawing/2014/main" id="{E9E396D4-E156-8C43-8C2B-0EE0091FA1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94641" y="559620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4" name="Picture 73">
                          <a:extLst>
                            <a:ext uri="{FF2B5EF4-FFF2-40B4-BE49-F238E27FC236}">
                              <a16:creationId xmlns:a16="http://schemas.microsoft.com/office/drawing/2014/main" id="{DB264BCD-62D4-D543-B601-CC8FD2650C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49945" y="56385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5" name="Picture 74">
                          <a:extLst>
                            <a:ext uri="{FF2B5EF4-FFF2-40B4-BE49-F238E27FC236}">
                              <a16:creationId xmlns:a16="http://schemas.microsoft.com/office/drawing/2014/main" id="{F7FE57EC-AB57-5A4A-9420-5B2EFCAFCD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3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02982" y="567979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9A577010-72E7-E343-B120-811DC9CEFC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8338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0" name="Google Shape;70;p15">
                              <a:extLst>
                                <a:ext uri="{FF2B5EF4-FFF2-40B4-BE49-F238E27FC236}">
                                  <a16:creationId xmlns:a16="http://schemas.microsoft.com/office/drawing/2014/main" id="{FA2E09A5-112B-4D4A-9078-B86EFA55856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99" name="Google Shape;70;p15">
                              <a:extLst>
                                <a:ext uri="{FF2B5EF4-FFF2-40B4-BE49-F238E27FC236}">
                                  <a16:creationId xmlns:a16="http://schemas.microsoft.com/office/drawing/2014/main" id="{1D3DC7B3-1C16-894F-A94C-49FC0D89A553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3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1" name="Straight Arrow Connector 70">
                          <a:extLst>
                            <a:ext uri="{FF2B5EF4-FFF2-40B4-BE49-F238E27FC236}">
                              <a16:creationId xmlns:a16="http://schemas.microsoft.com/office/drawing/2014/main" id="{4660EA0D-4E18-0849-950A-5ED6BB33039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B893D304-7CD3-6846-A5D0-B47F83FA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07257" y="3791478"/>
                    <a:ext cx="592099" cy="5921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200" b="1" i="1" dirty="0">
                        <a:solidFill>
                          <a:schemeClr val="tx1"/>
                        </a:solidFill>
                        <a:latin typeface="Times" pitchFamily="2" charset="0"/>
                      </a:rPr>
                      <a:t>pool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0529DB33-4824-A844-B16C-9F919946448D}"/>
                      </a:ext>
                    </a:extLst>
                  </p:cNvPr>
                  <p:cNvCxnSpPr>
                    <a:cxnSpLocks/>
                    <a:stCxn id="78" idx="0"/>
                    <a:endCxn id="62" idx="4"/>
                  </p:cNvCxnSpPr>
                  <p:nvPr/>
                </p:nvCxnSpPr>
                <p:spPr>
                  <a:xfrm flipV="1">
                    <a:off x="3802117" y="4383577"/>
                    <a:ext cx="1190" cy="19281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866E1CDB-7881-1A49-A1F5-8BD1490B39EF}"/>
                      </a:ext>
                    </a:extLst>
                  </p:cNvPr>
                  <p:cNvCxnSpPr>
                    <a:cxnSpLocks/>
                    <a:stCxn id="70" idx="0"/>
                    <a:endCxn id="62" idx="6"/>
                  </p:cNvCxnSpPr>
                  <p:nvPr/>
                </p:nvCxnSpPr>
                <p:spPr>
                  <a:xfrm flipH="1" flipV="1">
                    <a:off x="4099356" y="4087528"/>
                    <a:ext cx="861746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1A51EE-E306-7E42-83A8-E0F4EB512C00}"/>
                </a:ext>
              </a:extLst>
            </p:cNvPr>
            <p:cNvSpPr txBox="1"/>
            <p:nvPr/>
          </p:nvSpPr>
          <p:spPr>
            <a:xfrm>
              <a:off x="4843072" y="4808721"/>
              <a:ext cx="1231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Global Video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2B6A9-4C09-8B4C-B685-2EDAB76A8CC5}"/>
              </a:ext>
            </a:extLst>
          </p:cNvPr>
          <p:cNvGrpSpPr/>
          <p:nvPr/>
        </p:nvGrpSpPr>
        <p:grpSpPr>
          <a:xfrm>
            <a:off x="6347677" y="2329799"/>
            <a:ext cx="1834557" cy="2529970"/>
            <a:chOff x="818389" y="4193828"/>
            <a:chExt cx="1834557" cy="2529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FDCE47EC-9D18-FB47-98FB-BBA84EAC82CA}"/>
                    </a:ext>
                  </a:extLst>
                </p:cNvPr>
                <p:cNvSpPr txBox="1"/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1F78B4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344" name="Google Shape;77;p15">
                  <a:extLst>
                    <a:ext uri="{FF2B5EF4-FFF2-40B4-BE49-F238E27FC236}">
                      <a16:creationId xmlns:a16="http://schemas.microsoft.com/office/drawing/2014/main" id="{2C716B8C-A6B3-564D-844F-9DA453264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blipFill>
                  <a:blip r:embed="rId24"/>
                  <a:stretch>
                    <a:fillRect r="-2941" b="-1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B8CA35-770B-644A-BA26-E9A718AF8FE4}"/>
                </a:ext>
              </a:extLst>
            </p:cNvPr>
            <p:cNvGrpSpPr/>
            <p:nvPr/>
          </p:nvGrpSpPr>
          <p:grpSpPr>
            <a:xfrm>
              <a:off x="1329139" y="5021613"/>
              <a:ext cx="1323807" cy="1702185"/>
              <a:chOff x="3152924" y="4523226"/>
              <a:chExt cx="1323807" cy="170218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35B4A3-8B08-F047-AE85-D5C5FC588DC0}"/>
                  </a:ext>
                </a:extLst>
              </p:cNvPr>
              <p:cNvGrpSpPr/>
              <p:nvPr/>
            </p:nvGrpSpPr>
            <p:grpSpPr>
              <a:xfrm>
                <a:off x="3152924" y="5453300"/>
                <a:ext cx="1323807" cy="772111"/>
                <a:chOff x="11978191" y="2868673"/>
                <a:chExt cx="1323807" cy="772111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B2D9DA64-0A65-F24C-8C60-FB437BF777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19080" y="2868673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9C3165A-3C7F-E747-B216-F8BD4D53D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2117" y="2904937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D0CF1EE-A645-D14E-8C13-33444D5CF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25154" y="2941201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1258EF53-9054-614D-9679-C859493BE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78191" y="2977466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87FF4C8-AA6D-5B4C-A2F0-207176DD178C}"/>
                  </a:ext>
                </a:extLst>
              </p:cNvPr>
              <p:cNvGrpSpPr/>
              <p:nvPr/>
            </p:nvGrpSpPr>
            <p:grpSpPr>
              <a:xfrm>
                <a:off x="3357627" y="4523226"/>
                <a:ext cx="914400" cy="894459"/>
                <a:chOff x="2184801" y="4504746"/>
                <a:chExt cx="914400" cy="8944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Google Shape;70;p15">
                      <a:extLst>
                        <a:ext uri="{FF2B5EF4-FFF2-40B4-BE49-F238E27FC236}">
                          <a16:creationId xmlns:a16="http://schemas.microsoft.com/office/drawing/2014/main" id="{2721D2AE-3853-0945-A72A-F71DB35826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solidFill>
                      <a:srgbClr val="1F78B4">
                        <a:alpha val="25000"/>
                      </a:srgbClr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vert="horz" wrap="square" lIns="137138" tIns="137138" rIns="137138" bIns="137138" anchor="ctr" anchorCtr="0">
                      <a:no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lang="ar-SA" sz="2400" dirty="0">
                        <a:solidFill>
                          <a:srgbClr val="1F78B4"/>
                        </a:solidFill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0" name="Google Shape;70;p15">
                      <a:extLst>
                        <a:ext uri="{FF2B5EF4-FFF2-40B4-BE49-F238E27FC236}">
                          <a16:creationId xmlns:a16="http://schemas.microsoft.com/office/drawing/2014/main" id="{C5F3094E-AD1F-FD4B-AF29-F1B965BB895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blipFill>
                      <a:blip r:embed="rId25"/>
                      <a:stretch>
                        <a:fillRect b="-11538"/>
                      </a:stretch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516C206-CBE5-8241-BE10-095EC0867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6779" y="5150204"/>
                  <a:ext cx="1" cy="2490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8D43D-7C7A-ED47-9C14-FBB1E033688F}"/>
                </a:ext>
              </a:extLst>
            </p:cNvPr>
            <p:cNvSpPr txBox="1"/>
            <p:nvPr/>
          </p:nvSpPr>
          <p:spPr>
            <a:xfrm>
              <a:off x="818389" y="4252116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Local Clip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sp>
        <p:nvSpPr>
          <p:cNvPr id="102" name="Title 4">
            <a:extLst>
              <a:ext uri="{FF2B5EF4-FFF2-40B4-BE49-F238E27FC236}">
                <a16:creationId xmlns:a16="http://schemas.microsoft.com/office/drawing/2014/main" id="{3C50AC3A-562A-6348-AE61-86E8CDC38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TSP Pipeline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6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5658B6-B95A-8841-9FAB-527A34286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5686" y="2116906"/>
            <a:ext cx="5616824" cy="4336141"/>
          </a:xfrm>
        </p:spPr>
        <p:txBody>
          <a:bodyPr>
            <a:normAutofit/>
          </a:bodyPr>
          <a:lstStyle/>
          <a:p>
            <a:r>
              <a:rPr lang="en-US" sz="3000" dirty="0"/>
              <a:t>Clip Features</a:t>
            </a:r>
          </a:p>
          <a:p>
            <a:r>
              <a:rPr lang="en-US" sz="3000" dirty="0"/>
              <a:t>Global Video Feature</a:t>
            </a:r>
          </a:p>
          <a:p>
            <a:r>
              <a:rPr lang="en-US" sz="3000" dirty="0"/>
              <a:t>Action Label Classification:</a:t>
            </a:r>
          </a:p>
          <a:p>
            <a:pPr lvl="1"/>
            <a:r>
              <a:rPr lang="en-US" sz="2600" dirty="0"/>
              <a:t>Activity classes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D5C64-C22C-FC48-993F-821C2C5A43FB}"/>
              </a:ext>
            </a:extLst>
          </p:cNvPr>
          <p:cNvGrpSpPr/>
          <p:nvPr/>
        </p:nvGrpSpPr>
        <p:grpSpPr>
          <a:xfrm>
            <a:off x="5932835" y="5333830"/>
            <a:ext cx="5880922" cy="803178"/>
            <a:chOff x="3833613" y="4070118"/>
            <a:chExt cx="5880922" cy="80317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529543-D62D-E545-A52A-F6E27C1D4CE2}"/>
                </a:ext>
              </a:extLst>
            </p:cNvPr>
            <p:cNvGrpSpPr/>
            <p:nvPr/>
          </p:nvGrpSpPr>
          <p:grpSpPr>
            <a:xfrm>
              <a:off x="3842734" y="4197387"/>
              <a:ext cx="5870715" cy="548640"/>
              <a:chOff x="418147" y="2870190"/>
              <a:chExt cx="5870715" cy="548640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E45C4C98-38A5-544C-8DC0-4ABBA46CE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8147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FE30553-740A-5F43-AC1D-92EF12D3E2F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31991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1AD6EC3C-ECE4-A642-8555-10AE6121540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96608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BFBB57E-83A5-3749-9D3B-824B3243666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530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7C94B19-3783-274E-975D-C6BB6D2E462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10454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DABB383-A2E8-2041-B4F0-A3B4437894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75069" y="2870190"/>
                <a:ext cx="978408" cy="548640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69D0FDD-74D7-5347-9E05-A91DD7B37F27}"/>
                </a:ext>
              </a:extLst>
            </p:cNvPr>
            <p:cNvGrpSpPr/>
            <p:nvPr/>
          </p:nvGrpSpPr>
          <p:grpSpPr>
            <a:xfrm>
              <a:off x="3833613" y="4070118"/>
              <a:ext cx="5880922" cy="803178"/>
              <a:chOff x="4898973" y="3502123"/>
              <a:chExt cx="5880922" cy="80317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FAB97EC6-F280-9A4D-8EF4-5C4EBB938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9434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34203A0-45E4-C842-A69D-1D770DFC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8973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ED78C3-8F7D-1E43-ACC6-36881B636740}"/>
              </a:ext>
            </a:extLst>
          </p:cNvPr>
          <p:cNvCxnSpPr>
            <a:cxnSpLocks/>
            <a:stCxn id="42" idx="0"/>
            <a:endCxn id="36" idx="2"/>
          </p:cNvCxnSpPr>
          <p:nvPr/>
        </p:nvCxnSpPr>
        <p:spPr>
          <a:xfrm flipH="1" flipV="1">
            <a:off x="7520330" y="2023873"/>
            <a:ext cx="1" cy="3059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F4630E-BFC2-1A4C-B3D6-6B9C87DF387D}"/>
              </a:ext>
            </a:extLst>
          </p:cNvPr>
          <p:cNvCxnSpPr>
            <a:cxnSpLocks/>
          </p:cNvCxnSpPr>
          <p:nvPr/>
        </p:nvCxnSpPr>
        <p:spPr>
          <a:xfrm flipV="1">
            <a:off x="7479854" y="4878245"/>
            <a:ext cx="0" cy="238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D1F1DF-A7C9-5A47-8252-B47D8E4C9FDD}"/>
              </a:ext>
            </a:extLst>
          </p:cNvPr>
          <p:cNvCxnSpPr>
            <a:cxnSpLocks/>
          </p:cNvCxnSpPr>
          <p:nvPr/>
        </p:nvCxnSpPr>
        <p:spPr>
          <a:xfrm flipH="1" flipV="1">
            <a:off x="10025947" y="2788309"/>
            <a:ext cx="538" cy="210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8EF13800-0974-AD4C-A6C1-C9B9752918FA}"/>
              </a:ext>
            </a:extLst>
          </p:cNvPr>
          <p:cNvSpPr/>
          <p:nvPr/>
        </p:nvSpPr>
        <p:spPr>
          <a:xfrm rot="5400000">
            <a:off x="7500842" y="4582910"/>
            <a:ext cx="165325" cy="1233990"/>
          </a:xfrm>
          <a:prstGeom prst="lef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9B3546-9C67-4D4D-B92E-100398EBC219}"/>
              </a:ext>
            </a:extLst>
          </p:cNvPr>
          <p:cNvCxnSpPr>
            <a:cxnSpLocks/>
            <a:stCxn id="47" idx="0"/>
            <a:endCxn id="42" idx="2"/>
          </p:cNvCxnSpPr>
          <p:nvPr/>
        </p:nvCxnSpPr>
        <p:spPr>
          <a:xfrm flipV="1">
            <a:off x="7520330" y="2877487"/>
            <a:ext cx="1" cy="280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3DDA1-D4C5-5B46-9242-D785065CDC41}"/>
              </a:ext>
            </a:extLst>
          </p:cNvPr>
          <p:cNvGrpSpPr/>
          <p:nvPr/>
        </p:nvGrpSpPr>
        <p:grpSpPr>
          <a:xfrm>
            <a:off x="8907809" y="2862336"/>
            <a:ext cx="2695849" cy="2305937"/>
            <a:chOff x="3378521" y="4726365"/>
            <a:chExt cx="2695849" cy="23059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7DD6C0-7C1D-B44A-A1B3-D5B301839FDA}"/>
                </a:ext>
              </a:extLst>
            </p:cNvPr>
            <p:cNvGrpSpPr/>
            <p:nvPr/>
          </p:nvGrpSpPr>
          <p:grpSpPr>
            <a:xfrm>
              <a:off x="3378521" y="4726365"/>
              <a:ext cx="2236276" cy="2305937"/>
              <a:chOff x="3379059" y="4741516"/>
              <a:chExt cx="2236276" cy="23059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Google Shape;77;p15">
                    <a:extLst>
                      <a:ext uri="{FF2B5EF4-FFF2-40B4-BE49-F238E27FC236}">
                        <a16:creationId xmlns:a16="http://schemas.microsoft.com/office/drawing/2014/main" id="{F3B2836A-1060-544D-B8AA-77288A3BB45D}"/>
                      </a:ext>
                    </a:extLst>
                  </p:cNvPr>
                  <p:cNvSpPr txBox="1"/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37138" tIns="137138" rIns="137138" bIns="137138" anchor="t" anchorCtr="0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E31A1C"/>
                      </a:solidFill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37" name="Google Shape;77;p15">
                    <a:extLst>
                      <a:ext uri="{FF2B5EF4-FFF2-40B4-BE49-F238E27FC236}">
                        <a16:creationId xmlns:a16="http://schemas.microsoft.com/office/drawing/2014/main" id="{0A339949-4399-2A48-9117-B67959AEEE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29412" b="-155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BE3942A-DA85-7944-BA57-FC6C035A2A4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9059" y="5289204"/>
                <a:ext cx="2236276" cy="1758249"/>
                <a:chOff x="1963711" y="3509540"/>
                <a:chExt cx="3620125" cy="284628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09660FE-6029-8641-A31F-5D46D7134296}"/>
                    </a:ext>
                  </a:extLst>
                </p:cNvPr>
                <p:cNvSpPr/>
                <p:nvPr/>
              </p:nvSpPr>
              <p:spPr>
                <a:xfrm>
                  <a:off x="1963711" y="3783441"/>
                  <a:ext cx="3620125" cy="2572388"/>
                </a:xfrm>
                <a:prstGeom prst="rect">
                  <a:avLst/>
                </a:prstGeom>
                <a:noFill/>
                <a:ln w="19050">
                  <a:solidFill>
                    <a:srgbClr val="E31A1C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>
                    <a:latin typeface="Times" pitchFamily="2" charset="0"/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A20D175B-6EB4-6748-B7C6-FE583B072156}"/>
                    </a:ext>
                  </a:extLst>
                </p:cNvPr>
                <p:cNvGrpSpPr/>
                <p:nvPr/>
              </p:nvGrpSpPr>
              <p:grpSpPr>
                <a:xfrm>
                  <a:off x="2055141" y="3509540"/>
                  <a:ext cx="3437264" cy="2706459"/>
                  <a:chOff x="2082353" y="3467142"/>
                  <a:chExt cx="3437264" cy="2706459"/>
                </a:xfrm>
              </p:grpSpPr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DC7F5769-30F4-E348-96BF-E8290B8ECA9D}"/>
                      </a:ext>
                    </a:extLst>
                  </p:cNvPr>
                  <p:cNvCxnSpPr>
                    <a:cxnSpLocks/>
                    <a:stCxn id="62" idx="0"/>
                    <a:endCxn id="55" idx="2"/>
                  </p:cNvCxnSpPr>
                  <p:nvPr/>
                </p:nvCxnSpPr>
                <p:spPr>
                  <a:xfrm flipH="1" flipV="1">
                    <a:off x="3800987" y="3467142"/>
                    <a:ext cx="2320" cy="32433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A1970F7D-B16A-874F-8972-349ECC8167B8}"/>
                      </a:ext>
                    </a:extLst>
                  </p:cNvPr>
                  <p:cNvCxnSpPr>
                    <a:cxnSpLocks/>
                    <a:stCxn id="90" idx="0"/>
                    <a:endCxn id="62" idx="2"/>
                  </p:cNvCxnSpPr>
                  <p:nvPr/>
                </p:nvCxnSpPr>
                <p:spPr>
                  <a:xfrm flipV="1">
                    <a:off x="2642001" y="4087528"/>
                    <a:ext cx="865255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94C3AAA3-71CB-9445-81B9-368A4364EAED}"/>
                      </a:ext>
                    </a:extLst>
                  </p:cNvPr>
                  <p:cNvGrpSpPr/>
                  <p:nvPr/>
                </p:nvGrpSpPr>
                <p:grpSpPr>
                  <a:xfrm>
                    <a:off x="2082353" y="4576390"/>
                    <a:ext cx="3437264" cy="1597211"/>
                    <a:chOff x="2082353" y="4576390"/>
                    <a:chExt cx="3437264" cy="1597211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D634541A-AF05-D147-8081-B57975FCD8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82353" y="4576390"/>
                      <a:ext cx="1119297" cy="1595057"/>
                      <a:chOff x="2082353" y="4576390"/>
                      <a:chExt cx="1119297" cy="1595057"/>
                    </a:xfrm>
                  </p:grpSpPr>
                  <p:grpSp>
                    <p:nvGrpSpPr>
                      <p:cNvPr id="84" name="Group 83">
                        <a:extLst>
                          <a:ext uri="{FF2B5EF4-FFF2-40B4-BE49-F238E27FC236}">
                            <a16:creationId xmlns:a16="http://schemas.microsoft.com/office/drawing/2014/main" id="{FC9AAC48-A069-D54C-B813-E49C29F6FF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8480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90" name="Google Shape;70;p15">
                              <a:extLst>
                                <a:ext uri="{FF2B5EF4-FFF2-40B4-BE49-F238E27FC236}">
                                  <a16:creationId xmlns:a16="http://schemas.microsoft.com/office/drawing/2014/main" id="{812429E2-10D4-C445-8637-A18103CD928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19" name="Google Shape;70;p15">
                              <a:extLst>
                                <a:ext uri="{FF2B5EF4-FFF2-40B4-BE49-F238E27FC236}">
                                  <a16:creationId xmlns:a16="http://schemas.microsoft.com/office/drawing/2014/main" id="{F3E0B37E-4AC3-034A-8F23-C491411DD434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19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91" name="Straight Arrow Connector 90">
                          <a:extLst>
                            <a:ext uri="{FF2B5EF4-FFF2-40B4-BE49-F238E27FC236}">
                              <a16:creationId xmlns:a16="http://schemas.microsoft.com/office/drawing/2014/main" id="{C78AFB79-E507-1A45-9337-2498D9216BE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5" name="Group 84">
                        <a:extLst>
                          <a:ext uri="{FF2B5EF4-FFF2-40B4-BE49-F238E27FC236}">
                            <a16:creationId xmlns:a16="http://schemas.microsoft.com/office/drawing/2014/main" id="{9A737DB1-654D-DC43-896F-25B57DF613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2353" y="5507264"/>
                        <a:ext cx="1119297" cy="664183"/>
                        <a:chOff x="12080445" y="2926012"/>
                        <a:chExt cx="1119297" cy="664183"/>
                      </a:xfrm>
                    </p:grpSpPr>
                    <p:pic>
                      <p:nvPicPr>
                        <p:cNvPr id="86" name="Picture 85">
                          <a:extLst>
                            <a:ext uri="{FF2B5EF4-FFF2-40B4-BE49-F238E27FC236}">
                              <a16:creationId xmlns:a16="http://schemas.microsoft.com/office/drawing/2014/main" id="{A8D665DD-7644-414C-BAD0-4207EFC34D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3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7" name="Picture 86">
                          <a:extLst>
                            <a:ext uri="{FF2B5EF4-FFF2-40B4-BE49-F238E27FC236}">
                              <a16:creationId xmlns:a16="http://schemas.microsoft.com/office/drawing/2014/main" id="{4887966C-112B-494B-91DB-9FAA0CA563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69" y="296227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8" name="Picture 87">
                          <a:extLst>
                            <a:ext uri="{FF2B5EF4-FFF2-40B4-BE49-F238E27FC236}">
                              <a16:creationId xmlns:a16="http://schemas.microsoft.com/office/drawing/2014/main" id="{987FF920-1F02-0343-B4D9-C9190F12E3D4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2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2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7" y="3004574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9" name="Picture 88">
                          <a:extLst>
                            <a:ext uri="{FF2B5EF4-FFF2-40B4-BE49-F238E27FC236}">
                              <a16:creationId xmlns:a16="http://schemas.microsoft.com/office/drawing/2014/main" id="{7063E2DB-031E-AA47-8094-6BE1802493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4155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</p:grpSp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EC8A1410-0CBC-AD4C-9A1C-0CE16F6EF2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2469" y="4576390"/>
                      <a:ext cx="1119298" cy="1591682"/>
                      <a:chOff x="3255178" y="4576390"/>
                      <a:chExt cx="1119298" cy="1591682"/>
                    </a:xfrm>
                  </p:grpSpPr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8939FD22-BB6F-2146-AB0F-AC93D0F1D0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55178" y="5510639"/>
                        <a:ext cx="1119298" cy="657433"/>
                        <a:chOff x="12080445" y="2926012"/>
                        <a:chExt cx="1119298" cy="657433"/>
                      </a:xfrm>
                    </p:grpSpPr>
                    <p:pic>
                      <p:nvPicPr>
                        <p:cNvPr id="80" name="Picture 79">
                          <a:extLst>
                            <a:ext uri="{FF2B5EF4-FFF2-40B4-BE49-F238E27FC236}">
                              <a16:creationId xmlns:a16="http://schemas.microsoft.com/office/drawing/2014/main" id="{BB6476E9-6278-1646-9A3A-EA1A83F613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4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1" name="Picture 80">
                          <a:extLst>
                            <a:ext uri="{FF2B5EF4-FFF2-40B4-BE49-F238E27FC236}">
                              <a16:creationId xmlns:a16="http://schemas.microsoft.com/office/drawing/2014/main" id="{08FCCC99-5B64-1547-AD13-599CD475DD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71" y="2962276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2" name="Picture 81">
                          <a:extLst>
                            <a:ext uri="{FF2B5EF4-FFF2-40B4-BE49-F238E27FC236}">
                              <a16:creationId xmlns:a16="http://schemas.microsoft.com/office/drawing/2014/main" id="{DAC718EE-B5B3-B042-B730-23EEE525B9F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8" y="2998540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3" name="Picture 82">
                          <a:extLst>
                            <a:ext uri="{FF2B5EF4-FFF2-40B4-BE49-F238E27FC236}">
                              <a16:creationId xmlns:a16="http://schemas.microsoft.com/office/drawing/2014/main" id="{8EAD525B-7BED-984A-A14F-3F7B4F1762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348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B571B21A-1924-414F-A070-F3A2281F04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7627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8" name="Google Shape;70;p15">
                              <a:extLst>
                                <a:ext uri="{FF2B5EF4-FFF2-40B4-BE49-F238E27FC236}">
                                  <a16:creationId xmlns:a16="http://schemas.microsoft.com/office/drawing/2014/main" id="{B475927D-7BD2-0145-A96B-F99761BEAD71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07" name="Google Shape;70;p15">
                              <a:extLst>
                                <a:ext uri="{FF2B5EF4-FFF2-40B4-BE49-F238E27FC236}">
                                  <a16:creationId xmlns:a16="http://schemas.microsoft.com/office/drawing/2014/main" id="{4741E11C-3769-EE45-9849-96325FDA14BB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2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9" name="Straight Arrow Connector 78">
                          <a:extLst>
                            <a:ext uri="{FF2B5EF4-FFF2-40B4-BE49-F238E27FC236}">
                              <a16:creationId xmlns:a16="http://schemas.microsoft.com/office/drawing/2014/main" id="{300D490E-FAD4-0142-9972-BD8A755468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A08726B0-2B38-3445-8F52-9F74B24C7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2586" y="4576390"/>
                      <a:ext cx="1117031" cy="1597211"/>
                      <a:chOff x="5182066" y="4576390"/>
                      <a:chExt cx="1117031" cy="1597211"/>
                    </a:xfrm>
                  </p:grpSpPr>
                  <p:grpSp>
                    <p:nvGrpSpPr>
                      <p:cNvPr id="68" name="Group 67">
                        <a:extLst>
                          <a:ext uri="{FF2B5EF4-FFF2-40B4-BE49-F238E27FC236}">
                            <a16:creationId xmlns:a16="http://schemas.microsoft.com/office/drawing/2014/main" id="{1FA8E36E-A6CA-1B4D-9C99-E35885A0A7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82066" y="5505109"/>
                        <a:ext cx="1117031" cy="668492"/>
                        <a:chOff x="11402982" y="5559943"/>
                        <a:chExt cx="1117031" cy="668492"/>
                      </a:xfrm>
                    </p:grpSpPr>
                    <p:pic>
                      <p:nvPicPr>
                        <p:cNvPr id="72" name="Picture 71">
                          <a:extLst>
                            <a:ext uri="{FF2B5EF4-FFF2-40B4-BE49-F238E27FC236}">
                              <a16:creationId xmlns:a16="http://schemas.microsoft.com/office/drawing/2014/main" id="{BF67E640-A027-854C-9B72-0B296BD686E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541604" y="5559943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3" name="Picture 72">
                          <a:extLst>
                            <a:ext uri="{FF2B5EF4-FFF2-40B4-BE49-F238E27FC236}">
                              <a16:creationId xmlns:a16="http://schemas.microsoft.com/office/drawing/2014/main" id="{E9E396D4-E156-8C43-8C2B-0EE0091FA1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94641" y="559620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4" name="Picture 73">
                          <a:extLst>
                            <a:ext uri="{FF2B5EF4-FFF2-40B4-BE49-F238E27FC236}">
                              <a16:creationId xmlns:a16="http://schemas.microsoft.com/office/drawing/2014/main" id="{DB264BCD-62D4-D543-B601-CC8FD2650C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49945" y="56385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5" name="Picture 74">
                          <a:extLst>
                            <a:ext uri="{FF2B5EF4-FFF2-40B4-BE49-F238E27FC236}">
                              <a16:creationId xmlns:a16="http://schemas.microsoft.com/office/drawing/2014/main" id="{F7FE57EC-AB57-5A4A-9420-5B2EFCAFCD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3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02982" y="567979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9A577010-72E7-E343-B120-811DC9CEFC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8338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0" name="Google Shape;70;p15">
                              <a:extLst>
                                <a:ext uri="{FF2B5EF4-FFF2-40B4-BE49-F238E27FC236}">
                                  <a16:creationId xmlns:a16="http://schemas.microsoft.com/office/drawing/2014/main" id="{FA2E09A5-112B-4D4A-9078-B86EFA55856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99" name="Google Shape;70;p15">
                              <a:extLst>
                                <a:ext uri="{FF2B5EF4-FFF2-40B4-BE49-F238E27FC236}">
                                  <a16:creationId xmlns:a16="http://schemas.microsoft.com/office/drawing/2014/main" id="{1D3DC7B3-1C16-894F-A94C-49FC0D89A553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3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1" name="Straight Arrow Connector 70">
                          <a:extLst>
                            <a:ext uri="{FF2B5EF4-FFF2-40B4-BE49-F238E27FC236}">
                              <a16:creationId xmlns:a16="http://schemas.microsoft.com/office/drawing/2014/main" id="{4660EA0D-4E18-0849-950A-5ED6BB33039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B893D304-7CD3-6846-A5D0-B47F83FA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07257" y="3791478"/>
                    <a:ext cx="592099" cy="5921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200" b="1" i="1" dirty="0">
                        <a:solidFill>
                          <a:schemeClr val="tx1"/>
                        </a:solidFill>
                        <a:latin typeface="Times" pitchFamily="2" charset="0"/>
                      </a:rPr>
                      <a:t>pool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0529DB33-4824-A844-B16C-9F919946448D}"/>
                      </a:ext>
                    </a:extLst>
                  </p:cNvPr>
                  <p:cNvCxnSpPr>
                    <a:cxnSpLocks/>
                    <a:stCxn id="78" idx="0"/>
                    <a:endCxn id="62" idx="4"/>
                  </p:cNvCxnSpPr>
                  <p:nvPr/>
                </p:nvCxnSpPr>
                <p:spPr>
                  <a:xfrm flipV="1">
                    <a:off x="3802117" y="4383577"/>
                    <a:ext cx="1190" cy="19281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866E1CDB-7881-1A49-A1F5-8BD1490B39EF}"/>
                      </a:ext>
                    </a:extLst>
                  </p:cNvPr>
                  <p:cNvCxnSpPr>
                    <a:cxnSpLocks/>
                    <a:stCxn id="70" idx="0"/>
                    <a:endCxn id="62" idx="6"/>
                  </p:cNvCxnSpPr>
                  <p:nvPr/>
                </p:nvCxnSpPr>
                <p:spPr>
                  <a:xfrm flipH="1" flipV="1">
                    <a:off x="4099356" y="4087528"/>
                    <a:ext cx="861746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1A51EE-E306-7E42-83A8-E0F4EB512C00}"/>
                </a:ext>
              </a:extLst>
            </p:cNvPr>
            <p:cNvSpPr txBox="1"/>
            <p:nvPr/>
          </p:nvSpPr>
          <p:spPr>
            <a:xfrm>
              <a:off x="4843072" y="4808721"/>
              <a:ext cx="1231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Global Video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2B6A9-4C09-8B4C-B685-2EDAB76A8CC5}"/>
              </a:ext>
            </a:extLst>
          </p:cNvPr>
          <p:cNvGrpSpPr/>
          <p:nvPr/>
        </p:nvGrpSpPr>
        <p:grpSpPr>
          <a:xfrm>
            <a:off x="6347677" y="2329799"/>
            <a:ext cx="1834557" cy="2529970"/>
            <a:chOff x="818389" y="4193828"/>
            <a:chExt cx="1834557" cy="2529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FDCE47EC-9D18-FB47-98FB-BBA84EAC82CA}"/>
                    </a:ext>
                  </a:extLst>
                </p:cNvPr>
                <p:cNvSpPr txBox="1"/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1F78B4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344" name="Google Shape;77;p15">
                  <a:extLst>
                    <a:ext uri="{FF2B5EF4-FFF2-40B4-BE49-F238E27FC236}">
                      <a16:creationId xmlns:a16="http://schemas.microsoft.com/office/drawing/2014/main" id="{2C716B8C-A6B3-564D-844F-9DA453264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blipFill>
                  <a:blip r:embed="rId24"/>
                  <a:stretch>
                    <a:fillRect r="-2941" b="-1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B8CA35-770B-644A-BA26-E9A718AF8FE4}"/>
                </a:ext>
              </a:extLst>
            </p:cNvPr>
            <p:cNvGrpSpPr/>
            <p:nvPr/>
          </p:nvGrpSpPr>
          <p:grpSpPr>
            <a:xfrm>
              <a:off x="1329139" y="5021613"/>
              <a:ext cx="1323807" cy="1702185"/>
              <a:chOff x="3152924" y="4523226"/>
              <a:chExt cx="1323807" cy="170218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35B4A3-8B08-F047-AE85-D5C5FC588DC0}"/>
                  </a:ext>
                </a:extLst>
              </p:cNvPr>
              <p:cNvGrpSpPr/>
              <p:nvPr/>
            </p:nvGrpSpPr>
            <p:grpSpPr>
              <a:xfrm>
                <a:off x="3152924" y="5453300"/>
                <a:ext cx="1323807" cy="772111"/>
                <a:chOff x="11978191" y="2868673"/>
                <a:chExt cx="1323807" cy="772111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B2D9DA64-0A65-F24C-8C60-FB437BF777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19080" y="2868673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9C3165A-3C7F-E747-B216-F8BD4D53D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2117" y="2904937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D0CF1EE-A645-D14E-8C13-33444D5CF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25154" y="2941201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1258EF53-9054-614D-9679-C859493BE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78191" y="2977466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87FF4C8-AA6D-5B4C-A2F0-207176DD178C}"/>
                  </a:ext>
                </a:extLst>
              </p:cNvPr>
              <p:cNvGrpSpPr/>
              <p:nvPr/>
            </p:nvGrpSpPr>
            <p:grpSpPr>
              <a:xfrm>
                <a:off x="3357627" y="4523226"/>
                <a:ext cx="914400" cy="894459"/>
                <a:chOff x="2184801" y="4504746"/>
                <a:chExt cx="914400" cy="8944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Google Shape;70;p15">
                      <a:extLst>
                        <a:ext uri="{FF2B5EF4-FFF2-40B4-BE49-F238E27FC236}">
                          <a16:creationId xmlns:a16="http://schemas.microsoft.com/office/drawing/2014/main" id="{2721D2AE-3853-0945-A72A-F71DB35826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solidFill>
                      <a:srgbClr val="1F78B4">
                        <a:alpha val="25000"/>
                      </a:srgbClr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vert="horz" wrap="square" lIns="137138" tIns="137138" rIns="137138" bIns="137138" anchor="ctr" anchorCtr="0">
                      <a:no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lang="ar-SA" sz="2400" dirty="0">
                        <a:solidFill>
                          <a:srgbClr val="1F78B4"/>
                        </a:solidFill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0" name="Google Shape;70;p15">
                      <a:extLst>
                        <a:ext uri="{FF2B5EF4-FFF2-40B4-BE49-F238E27FC236}">
                          <a16:creationId xmlns:a16="http://schemas.microsoft.com/office/drawing/2014/main" id="{C5F3094E-AD1F-FD4B-AF29-F1B965BB895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blipFill>
                      <a:blip r:embed="rId25"/>
                      <a:stretch>
                        <a:fillRect b="-11538"/>
                      </a:stretch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516C206-CBE5-8241-BE10-095EC0867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6779" y="5150204"/>
                  <a:ext cx="1" cy="2490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8D43D-7C7A-ED47-9C14-FBB1E033688F}"/>
                </a:ext>
              </a:extLst>
            </p:cNvPr>
            <p:cNvSpPr txBox="1"/>
            <p:nvPr/>
          </p:nvSpPr>
          <p:spPr>
            <a:xfrm>
              <a:off x="818389" y="4252116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Local Clip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0D479-3AA3-8E4A-9A21-30A4048BAA2C}"/>
              </a:ext>
            </a:extLst>
          </p:cNvPr>
          <p:cNvGrpSpPr/>
          <p:nvPr/>
        </p:nvGrpSpPr>
        <p:grpSpPr>
          <a:xfrm>
            <a:off x="6681596" y="720991"/>
            <a:ext cx="1677468" cy="1302882"/>
            <a:chOff x="1152308" y="2585020"/>
            <a:chExt cx="1677468" cy="13028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2AAE4E-CE8E-0A4B-B7D9-802103A8BDDE}"/>
                </a:ext>
              </a:extLst>
            </p:cNvPr>
            <p:cNvGrpSpPr/>
            <p:nvPr/>
          </p:nvGrpSpPr>
          <p:grpSpPr>
            <a:xfrm>
              <a:off x="1483719" y="3234051"/>
              <a:ext cx="1014646" cy="653851"/>
              <a:chOff x="778726" y="3530935"/>
              <a:chExt cx="1014646" cy="65385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A710EED-0C8B-C94F-8BCB-F6380CDD56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8726" y="3530935"/>
                <a:ext cx="1014646" cy="653851"/>
                <a:chOff x="9908110" y="1095562"/>
                <a:chExt cx="567586" cy="36576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E6E99EE-F5D1-F44D-9818-662424EAE4B3}"/>
                    </a:ext>
                  </a:extLst>
                </p:cNvPr>
                <p:cNvGrpSpPr/>
                <p:nvPr/>
              </p:nvGrpSpPr>
              <p:grpSpPr>
                <a:xfrm>
                  <a:off x="9953831" y="1141282"/>
                  <a:ext cx="478793" cy="274320"/>
                  <a:chOff x="9953831" y="1130810"/>
                  <a:chExt cx="478793" cy="27432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37100FF-7864-4D4D-9293-8BE83D429E94}"/>
                      </a:ext>
                    </a:extLst>
                  </p:cNvPr>
                  <p:cNvGrpSpPr/>
                  <p:nvPr/>
                </p:nvGrpSpPr>
                <p:grpSpPr>
                  <a:xfrm>
                    <a:off x="9990870" y="1130810"/>
                    <a:ext cx="425047" cy="274320"/>
                    <a:chOff x="9990870" y="1130810"/>
                    <a:chExt cx="425047" cy="274320"/>
                  </a:xfrm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03A9588B-CB65-A641-9416-FB1F8FDEF8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10324477" y="1313690"/>
                      <a:ext cx="91440" cy="91440"/>
                    </a:xfrm>
                    <a:prstGeom prst="rect">
                      <a:avLst/>
                    </a:prstGeom>
                    <a:solidFill>
                      <a:srgbClr val="7FC9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C046E1F6-E77A-7C4B-8DF9-2B6CC21E79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10107361" y="1130810"/>
                      <a:ext cx="91440" cy="274320"/>
                    </a:xfrm>
                    <a:prstGeom prst="rect">
                      <a:avLst/>
                    </a:prstGeom>
                    <a:solidFill>
                      <a:srgbClr val="BEAED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 dirty="0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02A64203-117E-3A4D-B26D-389C806270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9990870" y="1222250"/>
                      <a:ext cx="91440" cy="182880"/>
                    </a:xfrm>
                    <a:prstGeom prst="rect">
                      <a:avLst/>
                    </a:prstGeom>
                    <a:solidFill>
                      <a:srgbClr val="FDC08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 dirty="0">
                        <a:latin typeface="Times" pitchFamily="2" charset="0"/>
                      </a:endParaRPr>
                    </a:p>
                  </p:txBody>
                </p:sp>
              </p:grp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F843C541-5578-374B-B89B-33CA924D29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953831" y="1400820"/>
                    <a:ext cx="4787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408DEDB7-1A95-EA4D-B8C0-12BCBE62CC1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908110" y="1095562"/>
                  <a:ext cx="567586" cy="365760"/>
                </a:xfrm>
                <a:prstGeom prst="roundRect">
                  <a:avLst/>
                </a:prstGeom>
                <a:noFill/>
                <a:ln w="9525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Times" pitchFamily="2" charset="0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17B5273-ECD2-3542-895C-3FE8E97DC447}"/>
                  </a:ext>
                </a:extLst>
              </p:cNvPr>
              <p:cNvSpPr txBox="1"/>
              <p:nvPr/>
            </p:nvSpPr>
            <p:spPr>
              <a:xfrm>
                <a:off x="1245573" y="379307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" pitchFamily="2" charset="0"/>
                  </a:rPr>
                  <a:t>…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F8E5BE-5925-F140-81D4-7919E2B9BCEC}"/>
                </a:ext>
              </a:extLst>
            </p:cNvPr>
            <p:cNvSpPr txBox="1"/>
            <p:nvPr/>
          </p:nvSpPr>
          <p:spPr>
            <a:xfrm>
              <a:off x="1152308" y="2585020"/>
              <a:ext cx="167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" pitchFamily="2" charset="0"/>
                </a:rPr>
                <a:t>Action Label Classification</a:t>
              </a:r>
            </a:p>
          </p:txBody>
        </p:sp>
      </p:grpSp>
      <p:sp>
        <p:nvSpPr>
          <p:cNvPr id="102" name="Title 4">
            <a:extLst>
              <a:ext uri="{FF2B5EF4-FFF2-40B4-BE49-F238E27FC236}">
                <a16:creationId xmlns:a16="http://schemas.microsoft.com/office/drawing/2014/main" id="{B7DF35F9-9510-EF47-8978-15699E9A3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TSP Pipeline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5658B6-B95A-8841-9FAB-527A34286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5686" y="2116906"/>
            <a:ext cx="5616824" cy="4336141"/>
          </a:xfrm>
        </p:spPr>
        <p:txBody>
          <a:bodyPr>
            <a:normAutofit/>
          </a:bodyPr>
          <a:lstStyle/>
          <a:p>
            <a:r>
              <a:rPr lang="en-US" sz="3000" dirty="0"/>
              <a:t>Clip Features</a:t>
            </a:r>
          </a:p>
          <a:p>
            <a:r>
              <a:rPr lang="en-US" sz="3000" dirty="0"/>
              <a:t>Global Video Feature</a:t>
            </a:r>
          </a:p>
          <a:p>
            <a:r>
              <a:rPr lang="en-US" sz="3000" dirty="0"/>
              <a:t>Action Label Classification:</a:t>
            </a:r>
          </a:p>
          <a:p>
            <a:pPr lvl="1"/>
            <a:r>
              <a:rPr lang="en-US" sz="2600" dirty="0"/>
              <a:t>Activity classes</a:t>
            </a:r>
          </a:p>
          <a:p>
            <a:r>
              <a:rPr lang="en-US" sz="3000" dirty="0"/>
              <a:t>Temporal Region Classification:</a:t>
            </a:r>
          </a:p>
          <a:p>
            <a:pPr lvl="1"/>
            <a:r>
              <a:rPr lang="en-US" sz="2600" dirty="0"/>
              <a:t>Foreground (action)</a:t>
            </a:r>
            <a:endParaRPr lang="en-US" sz="3000" dirty="0"/>
          </a:p>
          <a:p>
            <a:pPr lvl="1"/>
            <a:r>
              <a:rPr lang="en-US" sz="2600" dirty="0"/>
              <a:t>Background (no action)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D5C64-C22C-FC48-993F-821C2C5A43FB}"/>
              </a:ext>
            </a:extLst>
          </p:cNvPr>
          <p:cNvGrpSpPr/>
          <p:nvPr/>
        </p:nvGrpSpPr>
        <p:grpSpPr>
          <a:xfrm>
            <a:off x="5932835" y="5333830"/>
            <a:ext cx="5880922" cy="803178"/>
            <a:chOff x="3833613" y="4070118"/>
            <a:chExt cx="5880922" cy="80317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529543-D62D-E545-A52A-F6E27C1D4CE2}"/>
                </a:ext>
              </a:extLst>
            </p:cNvPr>
            <p:cNvGrpSpPr/>
            <p:nvPr/>
          </p:nvGrpSpPr>
          <p:grpSpPr>
            <a:xfrm>
              <a:off x="3842734" y="4197387"/>
              <a:ext cx="5870715" cy="548640"/>
              <a:chOff x="418147" y="2870190"/>
              <a:chExt cx="5870715" cy="548640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E45C4C98-38A5-544C-8DC0-4ABBA46CE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8147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FE30553-740A-5F43-AC1D-92EF12D3E2F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31991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1AD6EC3C-ECE4-A642-8555-10AE6121540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96608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BFBB57E-83A5-3749-9D3B-824B3243666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530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7C94B19-3783-274E-975D-C6BB6D2E462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10454" y="2870190"/>
                <a:ext cx="978408" cy="54864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9DABB383-A2E8-2041-B4F0-A3B4437894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75069" y="2870190"/>
                <a:ext cx="978408" cy="548640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69D0FDD-74D7-5347-9E05-A91DD7B37F27}"/>
                </a:ext>
              </a:extLst>
            </p:cNvPr>
            <p:cNvGrpSpPr/>
            <p:nvPr/>
          </p:nvGrpSpPr>
          <p:grpSpPr>
            <a:xfrm>
              <a:off x="3833613" y="4070118"/>
              <a:ext cx="5880922" cy="803178"/>
              <a:chOff x="4898973" y="3502123"/>
              <a:chExt cx="5880922" cy="80317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FAB97EC6-F280-9A4D-8EF4-5C4EBB938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9434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34203A0-45E4-C842-A69D-1D770DFC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8973" y="3502123"/>
                <a:ext cx="2940461" cy="80317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ED78C3-8F7D-1E43-ACC6-36881B636740}"/>
              </a:ext>
            </a:extLst>
          </p:cNvPr>
          <p:cNvCxnSpPr>
            <a:cxnSpLocks/>
            <a:stCxn id="42" idx="0"/>
            <a:endCxn id="36" idx="2"/>
          </p:cNvCxnSpPr>
          <p:nvPr/>
        </p:nvCxnSpPr>
        <p:spPr>
          <a:xfrm flipH="1" flipV="1">
            <a:off x="7520330" y="2023873"/>
            <a:ext cx="1" cy="3059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F4630E-BFC2-1A4C-B3D6-6B9C87DF387D}"/>
              </a:ext>
            </a:extLst>
          </p:cNvPr>
          <p:cNvCxnSpPr>
            <a:cxnSpLocks/>
          </p:cNvCxnSpPr>
          <p:nvPr/>
        </p:nvCxnSpPr>
        <p:spPr>
          <a:xfrm flipV="1">
            <a:off x="7479854" y="4878245"/>
            <a:ext cx="0" cy="238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D1F1DF-A7C9-5A47-8252-B47D8E4C9FDD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10025947" y="2788309"/>
            <a:ext cx="538" cy="210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8EF13800-0974-AD4C-A6C1-C9B9752918FA}"/>
              </a:ext>
            </a:extLst>
          </p:cNvPr>
          <p:cNvSpPr/>
          <p:nvPr/>
        </p:nvSpPr>
        <p:spPr>
          <a:xfrm rot="5400000">
            <a:off x="7500842" y="4582910"/>
            <a:ext cx="165325" cy="1233990"/>
          </a:xfrm>
          <a:prstGeom prst="lef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9B3546-9C67-4D4D-B92E-100398EBC219}"/>
              </a:ext>
            </a:extLst>
          </p:cNvPr>
          <p:cNvCxnSpPr>
            <a:cxnSpLocks/>
            <a:stCxn id="47" idx="0"/>
            <a:endCxn id="42" idx="2"/>
          </p:cNvCxnSpPr>
          <p:nvPr/>
        </p:nvCxnSpPr>
        <p:spPr>
          <a:xfrm flipV="1">
            <a:off x="7520330" y="2877487"/>
            <a:ext cx="1" cy="280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4E4BE-B652-C04F-BEB8-61FC46FE4954}"/>
              </a:ext>
            </a:extLst>
          </p:cNvPr>
          <p:cNvCxnSpPr>
            <a:cxnSpLocks/>
          </p:cNvCxnSpPr>
          <p:nvPr/>
        </p:nvCxnSpPr>
        <p:spPr>
          <a:xfrm>
            <a:off x="7731577" y="2602240"/>
            <a:ext cx="1860853" cy="2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cess 16">
            <a:extLst>
              <a:ext uri="{FF2B5EF4-FFF2-40B4-BE49-F238E27FC236}">
                <a16:creationId xmlns:a16="http://schemas.microsoft.com/office/drawing/2014/main" id="{BA83C8AA-B978-A749-B6F6-941F982BC9BA}"/>
              </a:ext>
            </a:extLst>
          </p:cNvPr>
          <p:cNvSpPr/>
          <p:nvPr/>
        </p:nvSpPr>
        <p:spPr>
          <a:xfrm>
            <a:off x="9591892" y="2418977"/>
            <a:ext cx="868110" cy="369332"/>
          </a:xfrm>
          <a:prstGeom prst="flowChartProcess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 dirty="0">
                <a:solidFill>
                  <a:schemeClr val="tx1"/>
                </a:solidFill>
                <a:latin typeface="Times" pitchFamily="2" charset="0"/>
              </a:rPr>
              <a:t>concat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4CCFF6-9CEC-0D4F-A9E5-18CA4BA1C34D}"/>
              </a:ext>
            </a:extLst>
          </p:cNvPr>
          <p:cNvCxnSpPr>
            <a:cxnSpLocks/>
            <a:stCxn id="17" idx="0"/>
            <a:endCxn id="26" idx="2"/>
          </p:cNvCxnSpPr>
          <p:nvPr/>
        </p:nvCxnSpPr>
        <p:spPr>
          <a:xfrm flipV="1">
            <a:off x="10025947" y="2023873"/>
            <a:ext cx="1" cy="395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3DDA1-D4C5-5B46-9242-D785065CDC41}"/>
              </a:ext>
            </a:extLst>
          </p:cNvPr>
          <p:cNvGrpSpPr/>
          <p:nvPr/>
        </p:nvGrpSpPr>
        <p:grpSpPr>
          <a:xfrm>
            <a:off x="8907809" y="2862336"/>
            <a:ext cx="2695849" cy="2305937"/>
            <a:chOff x="3378521" y="4726365"/>
            <a:chExt cx="2695849" cy="23059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7DD6C0-7C1D-B44A-A1B3-D5B301839FDA}"/>
                </a:ext>
              </a:extLst>
            </p:cNvPr>
            <p:cNvGrpSpPr/>
            <p:nvPr/>
          </p:nvGrpSpPr>
          <p:grpSpPr>
            <a:xfrm>
              <a:off x="3378521" y="4726365"/>
              <a:ext cx="2236276" cy="2305937"/>
              <a:chOff x="3379059" y="4741516"/>
              <a:chExt cx="2236276" cy="23059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Google Shape;77;p15">
                    <a:extLst>
                      <a:ext uri="{FF2B5EF4-FFF2-40B4-BE49-F238E27FC236}">
                        <a16:creationId xmlns:a16="http://schemas.microsoft.com/office/drawing/2014/main" id="{F3B2836A-1060-544D-B8AA-77288A3BB45D}"/>
                      </a:ext>
                    </a:extLst>
                  </p:cNvPr>
                  <p:cNvSpPr txBox="1"/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37138" tIns="137138" rIns="137138" bIns="137138" anchor="t" anchorCtr="0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E31A1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E31A1C"/>
                      </a:solidFill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37" name="Google Shape;77;p15">
                    <a:extLst>
                      <a:ext uri="{FF2B5EF4-FFF2-40B4-BE49-F238E27FC236}">
                        <a16:creationId xmlns:a16="http://schemas.microsoft.com/office/drawing/2014/main" id="{0A339949-4399-2A48-9117-B67959AEEE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5950" y="4741516"/>
                    <a:ext cx="422493" cy="5476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29412" b="-155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BE3942A-DA85-7944-BA57-FC6C035A2A4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9059" y="5289204"/>
                <a:ext cx="2236276" cy="1758249"/>
                <a:chOff x="1963711" y="3509540"/>
                <a:chExt cx="3620125" cy="284628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09660FE-6029-8641-A31F-5D46D7134296}"/>
                    </a:ext>
                  </a:extLst>
                </p:cNvPr>
                <p:cNvSpPr/>
                <p:nvPr/>
              </p:nvSpPr>
              <p:spPr>
                <a:xfrm>
                  <a:off x="1963711" y="3783441"/>
                  <a:ext cx="3620125" cy="2572388"/>
                </a:xfrm>
                <a:prstGeom prst="rect">
                  <a:avLst/>
                </a:prstGeom>
                <a:noFill/>
                <a:ln w="19050">
                  <a:solidFill>
                    <a:srgbClr val="E31A1C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>
                    <a:latin typeface="Times" pitchFamily="2" charset="0"/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A20D175B-6EB4-6748-B7C6-FE583B072156}"/>
                    </a:ext>
                  </a:extLst>
                </p:cNvPr>
                <p:cNvGrpSpPr/>
                <p:nvPr/>
              </p:nvGrpSpPr>
              <p:grpSpPr>
                <a:xfrm>
                  <a:off x="2055141" y="3509540"/>
                  <a:ext cx="3437264" cy="2706459"/>
                  <a:chOff x="2082353" y="3467142"/>
                  <a:chExt cx="3437264" cy="2706459"/>
                </a:xfrm>
              </p:grpSpPr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DC7F5769-30F4-E348-96BF-E8290B8ECA9D}"/>
                      </a:ext>
                    </a:extLst>
                  </p:cNvPr>
                  <p:cNvCxnSpPr>
                    <a:cxnSpLocks/>
                    <a:stCxn id="62" idx="0"/>
                    <a:endCxn id="55" idx="2"/>
                  </p:cNvCxnSpPr>
                  <p:nvPr/>
                </p:nvCxnSpPr>
                <p:spPr>
                  <a:xfrm flipH="1" flipV="1">
                    <a:off x="3800987" y="3467142"/>
                    <a:ext cx="2320" cy="32433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A1970F7D-B16A-874F-8972-349ECC8167B8}"/>
                      </a:ext>
                    </a:extLst>
                  </p:cNvPr>
                  <p:cNvCxnSpPr>
                    <a:cxnSpLocks/>
                    <a:stCxn id="90" idx="0"/>
                    <a:endCxn id="62" idx="2"/>
                  </p:cNvCxnSpPr>
                  <p:nvPr/>
                </p:nvCxnSpPr>
                <p:spPr>
                  <a:xfrm flipV="1">
                    <a:off x="2642001" y="4087528"/>
                    <a:ext cx="865255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94C3AAA3-71CB-9445-81B9-368A4364EAED}"/>
                      </a:ext>
                    </a:extLst>
                  </p:cNvPr>
                  <p:cNvGrpSpPr/>
                  <p:nvPr/>
                </p:nvGrpSpPr>
                <p:grpSpPr>
                  <a:xfrm>
                    <a:off x="2082353" y="4576390"/>
                    <a:ext cx="3437264" cy="1597211"/>
                    <a:chOff x="2082353" y="4576390"/>
                    <a:chExt cx="3437264" cy="1597211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D634541A-AF05-D147-8081-B57975FCD8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82353" y="4576390"/>
                      <a:ext cx="1119297" cy="1595057"/>
                      <a:chOff x="2082353" y="4576390"/>
                      <a:chExt cx="1119297" cy="1595057"/>
                    </a:xfrm>
                  </p:grpSpPr>
                  <p:grpSp>
                    <p:nvGrpSpPr>
                      <p:cNvPr id="84" name="Group 83">
                        <a:extLst>
                          <a:ext uri="{FF2B5EF4-FFF2-40B4-BE49-F238E27FC236}">
                            <a16:creationId xmlns:a16="http://schemas.microsoft.com/office/drawing/2014/main" id="{FC9AAC48-A069-D54C-B813-E49C29F6FF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8480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90" name="Google Shape;70;p15">
                              <a:extLst>
                                <a:ext uri="{FF2B5EF4-FFF2-40B4-BE49-F238E27FC236}">
                                  <a16:creationId xmlns:a16="http://schemas.microsoft.com/office/drawing/2014/main" id="{812429E2-10D4-C445-8637-A18103CD928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19" name="Google Shape;70;p15">
                              <a:extLst>
                                <a:ext uri="{FF2B5EF4-FFF2-40B4-BE49-F238E27FC236}">
                                  <a16:creationId xmlns:a16="http://schemas.microsoft.com/office/drawing/2014/main" id="{F3E0B37E-4AC3-034A-8F23-C491411DD434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19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91" name="Straight Arrow Connector 90">
                          <a:extLst>
                            <a:ext uri="{FF2B5EF4-FFF2-40B4-BE49-F238E27FC236}">
                              <a16:creationId xmlns:a16="http://schemas.microsoft.com/office/drawing/2014/main" id="{C78AFB79-E507-1A45-9337-2498D9216BE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5" name="Group 84">
                        <a:extLst>
                          <a:ext uri="{FF2B5EF4-FFF2-40B4-BE49-F238E27FC236}">
                            <a16:creationId xmlns:a16="http://schemas.microsoft.com/office/drawing/2014/main" id="{9A737DB1-654D-DC43-896F-25B57DF613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2353" y="5507264"/>
                        <a:ext cx="1119297" cy="664183"/>
                        <a:chOff x="12080445" y="2926012"/>
                        <a:chExt cx="1119297" cy="664183"/>
                      </a:xfrm>
                    </p:grpSpPr>
                    <p:pic>
                      <p:nvPicPr>
                        <p:cNvPr id="86" name="Picture 85">
                          <a:extLst>
                            <a:ext uri="{FF2B5EF4-FFF2-40B4-BE49-F238E27FC236}">
                              <a16:creationId xmlns:a16="http://schemas.microsoft.com/office/drawing/2014/main" id="{A8D665DD-7644-414C-BAD0-4207EFC34D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3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7" name="Picture 86">
                          <a:extLst>
                            <a:ext uri="{FF2B5EF4-FFF2-40B4-BE49-F238E27FC236}">
                              <a16:creationId xmlns:a16="http://schemas.microsoft.com/office/drawing/2014/main" id="{4887966C-112B-494B-91DB-9FAA0CA563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69" y="296227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8" name="Picture 87">
                          <a:extLst>
                            <a:ext uri="{FF2B5EF4-FFF2-40B4-BE49-F238E27FC236}">
                              <a16:creationId xmlns:a16="http://schemas.microsoft.com/office/drawing/2014/main" id="{987FF920-1F02-0343-B4D9-C9190F12E3D4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2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2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7" y="3004574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9" name="Picture 88">
                          <a:extLst>
                            <a:ext uri="{FF2B5EF4-FFF2-40B4-BE49-F238E27FC236}">
                              <a16:creationId xmlns:a16="http://schemas.microsoft.com/office/drawing/2014/main" id="{7063E2DB-031E-AA47-8094-6BE1802493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4155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</p:grpSp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EC8A1410-0CBC-AD4C-9A1C-0CE16F6EF2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2469" y="4576390"/>
                      <a:ext cx="1119298" cy="1591682"/>
                      <a:chOff x="3255178" y="4576390"/>
                      <a:chExt cx="1119298" cy="1591682"/>
                    </a:xfrm>
                  </p:grpSpPr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8939FD22-BB6F-2146-AB0F-AC93D0F1D0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55178" y="5510639"/>
                        <a:ext cx="1119298" cy="657433"/>
                        <a:chOff x="12080445" y="2926012"/>
                        <a:chExt cx="1119298" cy="657433"/>
                      </a:xfrm>
                    </p:grpSpPr>
                    <p:pic>
                      <p:nvPicPr>
                        <p:cNvPr id="80" name="Picture 79">
                          <a:extLst>
                            <a:ext uri="{FF2B5EF4-FFF2-40B4-BE49-F238E27FC236}">
                              <a16:creationId xmlns:a16="http://schemas.microsoft.com/office/drawing/2014/main" id="{BB6476E9-6278-1646-9A3A-EA1A83F613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221334" y="2926012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1" name="Picture 80">
                          <a:extLst>
                            <a:ext uri="{FF2B5EF4-FFF2-40B4-BE49-F238E27FC236}">
                              <a16:creationId xmlns:a16="http://schemas.microsoft.com/office/drawing/2014/main" id="{08FCCC99-5B64-1547-AD13-599CD475DD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74371" y="2962276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2" name="Picture 81">
                          <a:extLst>
                            <a:ext uri="{FF2B5EF4-FFF2-40B4-BE49-F238E27FC236}">
                              <a16:creationId xmlns:a16="http://schemas.microsoft.com/office/drawing/2014/main" id="{DAC718EE-B5B3-B042-B730-23EEE525B9F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127408" y="2998540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83" name="Picture 82">
                          <a:extLst>
                            <a:ext uri="{FF2B5EF4-FFF2-40B4-BE49-F238E27FC236}">
                              <a16:creationId xmlns:a16="http://schemas.microsoft.com/office/drawing/2014/main" id="{8EAD525B-7BED-984A-A14F-3F7B4F1762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080445" y="30348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B571B21A-1924-414F-A070-F3A2281F04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7627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8" name="Google Shape;70;p15">
                              <a:extLst>
                                <a:ext uri="{FF2B5EF4-FFF2-40B4-BE49-F238E27FC236}">
                                  <a16:creationId xmlns:a16="http://schemas.microsoft.com/office/drawing/2014/main" id="{B475927D-7BD2-0145-A96B-F99761BEAD71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07" name="Google Shape;70;p15">
                              <a:extLst>
                                <a:ext uri="{FF2B5EF4-FFF2-40B4-BE49-F238E27FC236}">
                                  <a16:creationId xmlns:a16="http://schemas.microsoft.com/office/drawing/2014/main" id="{4741E11C-3769-EE45-9849-96325FDA14BB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2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9" name="Straight Arrow Connector 78">
                          <a:extLst>
                            <a:ext uri="{FF2B5EF4-FFF2-40B4-BE49-F238E27FC236}">
                              <a16:creationId xmlns:a16="http://schemas.microsoft.com/office/drawing/2014/main" id="{300D490E-FAD4-0142-9972-BD8A755468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A08726B0-2B38-3445-8F52-9F74B24C7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2586" y="4576390"/>
                      <a:ext cx="1117031" cy="1597211"/>
                      <a:chOff x="5182066" y="4576390"/>
                      <a:chExt cx="1117031" cy="1597211"/>
                    </a:xfrm>
                  </p:grpSpPr>
                  <p:grpSp>
                    <p:nvGrpSpPr>
                      <p:cNvPr id="68" name="Group 67">
                        <a:extLst>
                          <a:ext uri="{FF2B5EF4-FFF2-40B4-BE49-F238E27FC236}">
                            <a16:creationId xmlns:a16="http://schemas.microsoft.com/office/drawing/2014/main" id="{1FA8E36E-A6CA-1B4D-9C99-E35885A0A7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82066" y="5505109"/>
                        <a:ext cx="1117031" cy="668492"/>
                        <a:chOff x="11402982" y="5559943"/>
                        <a:chExt cx="1117031" cy="668492"/>
                      </a:xfrm>
                    </p:grpSpPr>
                    <p:pic>
                      <p:nvPicPr>
                        <p:cNvPr id="72" name="Picture 71">
                          <a:extLst>
                            <a:ext uri="{FF2B5EF4-FFF2-40B4-BE49-F238E27FC236}">
                              <a16:creationId xmlns:a16="http://schemas.microsoft.com/office/drawing/2014/main" id="{BF67E640-A027-854C-9B72-0B296BD686E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541604" y="5559943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3" name="Picture 72">
                          <a:extLst>
                            <a:ext uri="{FF2B5EF4-FFF2-40B4-BE49-F238E27FC236}">
                              <a16:creationId xmlns:a16="http://schemas.microsoft.com/office/drawing/2014/main" id="{E9E396D4-E156-8C43-8C2B-0EE0091FA1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94641" y="5596207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4" name="Picture 73">
                          <a:extLst>
                            <a:ext uri="{FF2B5EF4-FFF2-40B4-BE49-F238E27FC236}">
                              <a16:creationId xmlns:a16="http://schemas.microsoft.com/office/drawing/2014/main" id="{DB264BCD-62D4-D543-B601-CC8FD2650C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49945" y="5638505"/>
                          <a:ext cx="978409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  <p:pic>
                      <p:nvPicPr>
                        <p:cNvPr id="75" name="Picture 74">
                          <a:extLst>
                            <a:ext uri="{FF2B5EF4-FFF2-40B4-BE49-F238E27FC236}">
                              <a16:creationId xmlns:a16="http://schemas.microsoft.com/office/drawing/2014/main" id="{F7FE57EC-AB57-5A4A-9420-5B2EFCAFCD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3">
                                  <a14:imgEffect>
                                    <a14:brightnessContrast bright="4000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02982" y="5679795"/>
                          <a:ext cx="978408" cy="54864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2"/>
                          </a:solidFill>
                        </a:ln>
                        <a:scene3d>
                          <a:camera prst="isometricOffAxis2Left"/>
                          <a:lightRig rig="threePt" dir="t"/>
                        </a:scene3d>
                      </p:spPr>
                    </p:pic>
                  </p:grpSp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9A577010-72E7-E343-B120-811DC9CEFC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83381" y="4576390"/>
                        <a:ext cx="914400" cy="894459"/>
                        <a:chOff x="2184801" y="4557910"/>
                        <a:chExt cx="914400" cy="894459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0" name="Google Shape;70;p15">
                              <a:extLst>
                                <a:ext uri="{FF2B5EF4-FFF2-40B4-BE49-F238E27FC236}">
                                  <a16:creationId xmlns:a16="http://schemas.microsoft.com/office/drawing/2014/main" id="{FA2E09A5-112B-4D4A-9078-B86EFA55856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solidFill>
                              <a:srgbClr val="E31A1C">
                                <a:alpha val="25000"/>
                              </a:srgbClr>
                            </a:solid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vert="horz" wrap="square" lIns="137138" tIns="137138" rIns="137138" bIns="137138" anchor="ctr" anchorCtr="0">
                              <a:noAutofit/>
                            </a:bodyPr>
                            <a:lstStyle/>
                            <a:p>
                              <a:pPr algn="r"/>
                              <a14:m>
                                <m:oMathPara xmlns:m="http://schemas.openxmlformats.org/officeDocument/2006/math">
                                  <m:oMathParaPr>
                                    <m:jc m:val="center"/>
                                  </m:oMathParaPr>
                                  <m:oMath xmlns:m="http://schemas.openxmlformats.org/officeDocument/2006/math">
                                    <m:r>
                                      <a:rPr lang="en-US" sz="1600" i="1">
                                        <a:solidFill>
                                          <a:srgbClr val="E31A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oMath>
                                </m:oMathPara>
                              </a14:m>
                              <a:endParaRPr lang="ar-SA" sz="1600" dirty="0">
                                <a:solidFill>
                                  <a:srgbClr val="E31A1C"/>
                                </a:solidFill>
                                <a:latin typeface="Times" pitchFamily="2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99" name="Google Shape;70;p15">
                              <a:extLst>
                                <a:ext uri="{FF2B5EF4-FFF2-40B4-BE49-F238E27FC236}">
                                  <a16:creationId xmlns:a16="http://schemas.microsoft.com/office/drawing/2014/main" id="{1D3DC7B3-1C16-894F-A94C-49FC0D89A553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84801" y="4557910"/>
                              <a:ext cx="914400" cy="645458"/>
                            </a:xfrm>
                            <a:prstGeom prst="trapezoid">
                              <a:avLst>
                                <a:gd name="adj" fmla="val 31932"/>
                              </a:avLst>
                            </a:prstGeom>
                            <a:blipFill>
                              <a:blip r:embed="rId23"/>
                              <a:stretch>
                                <a:fillRect b="-14706"/>
                              </a:stretch>
                            </a:blipFill>
                            <a:ln w="9525" cap="flat" cmpd="sng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1" name="Straight Arrow Connector 70">
                          <a:extLst>
                            <a:ext uri="{FF2B5EF4-FFF2-40B4-BE49-F238E27FC236}">
                              <a16:creationId xmlns:a16="http://schemas.microsoft.com/office/drawing/2014/main" id="{4660EA0D-4E18-0849-950A-5ED6BB33039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606779" y="5203368"/>
                          <a:ext cx="1" cy="249001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B893D304-7CD3-6846-A5D0-B47F83FA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07257" y="3791478"/>
                    <a:ext cx="592099" cy="5921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200" b="1" i="1" dirty="0">
                        <a:solidFill>
                          <a:schemeClr val="tx1"/>
                        </a:solidFill>
                        <a:latin typeface="Times" pitchFamily="2" charset="0"/>
                      </a:rPr>
                      <a:t>pool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0529DB33-4824-A844-B16C-9F919946448D}"/>
                      </a:ext>
                    </a:extLst>
                  </p:cNvPr>
                  <p:cNvCxnSpPr>
                    <a:cxnSpLocks/>
                    <a:stCxn id="78" idx="0"/>
                    <a:endCxn id="62" idx="4"/>
                  </p:cNvCxnSpPr>
                  <p:nvPr/>
                </p:nvCxnSpPr>
                <p:spPr>
                  <a:xfrm flipV="1">
                    <a:off x="3802117" y="4383577"/>
                    <a:ext cx="1190" cy="19281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866E1CDB-7881-1A49-A1F5-8BD1490B39EF}"/>
                      </a:ext>
                    </a:extLst>
                  </p:cNvPr>
                  <p:cNvCxnSpPr>
                    <a:cxnSpLocks/>
                    <a:stCxn id="70" idx="0"/>
                    <a:endCxn id="62" idx="6"/>
                  </p:cNvCxnSpPr>
                  <p:nvPr/>
                </p:nvCxnSpPr>
                <p:spPr>
                  <a:xfrm flipH="1" flipV="1">
                    <a:off x="4099356" y="4087528"/>
                    <a:ext cx="861746" cy="48886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1A51EE-E306-7E42-83A8-E0F4EB512C00}"/>
                </a:ext>
              </a:extLst>
            </p:cNvPr>
            <p:cNvSpPr txBox="1"/>
            <p:nvPr/>
          </p:nvSpPr>
          <p:spPr>
            <a:xfrm>
              <a:off x="4843072" y="4808721"/>
              <a:ext cx="1231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Global Video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2B6A9-4C09-8B4C-B685-2EDAB76A8CC5}"/>
              </a:ext>
            </a:extLst>
          </p:cNvPr>
          <p:cNvGrpSpPr/>
          <p:nvPr/>
        </p:nvGrpSpPr>
        <p:grpSpPr>
          <a:xfrm>
            <a:off x="6347677" y="2329799"/>
            <a:ext cx="1834557" cy="2529970"/>
            <a:chOff x="818389" y="4193828"/>
            <a:chExt cx="1834557" cy="2529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FDCE47EC-9D18-FB47-98FB-BBA84EAC82CA}"/>
                    </a:ext>
                  </a:extLst>
                </p:cNvPr>
                <p:cNvSpPr txBox="1"/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1F78B4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344" name="Google Shape;77;p15">
                  <a:extLst>
                    <a:ext uri="{FF2B5EF4-FFF2-40B4-BE49-F238E27FC236}">
                      <a16:creationId xmlns:a16="http://schemas.microsoft.com/office/drawing/2014/main" id="{2C716B8C-A6B3-564D-844F-9DA453264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796" y="4193828"/>
                  <a:ext cx="422493" cy="547688"/>
                </a:xfrm>
                <a:prstGeom prst="rect">
                  <a:avLst/>
                </a:prstGeom>
                <a:blipFill>
                  <a:blip r:embed="rId24"/>
                  <a:stretch>
                    <a:fillRect r="-2941" b="-1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B8CA35-770B-644A-BA26-E9A718AF8FE4}"/>
                </a:ext>
              </a:extLst>
            </p:cNvPr>
            <p:cNvGrpSpPr/>
            <p:nvPr/>
          </p:nvGrpSpPr>
          <p:grpSpPr>
            <a:xfrm>
              <a:off x="1329139" y="5021613"/>
              <a:ext cx="1323807" cy="1702185"/>
              <a:chOff x="3152924" y="4523226"/>
              <a:chExt cx="1323807" cy="170218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635B4A3-8B08-F047-AE85-D5C5FC588DC0}"/>
                  </a:ext>
                </a:extLst>
              </p:cNvPr>
              <p:cNvGrpSpPr/>
              <p:nvPr/>
            </p:nvGrpSpPr>
            <p:grpSpPr>
              <a:xfrm>
                <a:off x="3152924" y="5453300"/>
                <a:ext cx="1323807" cy="772111"/>
                <a:chOff x="11978191" y="2868673"/>
                <a:chExt cx="1323807" cy="772111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B2D9DA64-0A65-F24C-8C60-FB437BF777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19080" y="2868673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9C3165A-3C7F-E747-B216-F8BD4D53D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2117" y="2904937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D0CF1EE-A645-D14E-8C13-33444D5CF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25154" y="2941201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1258EF53-9054-614D-9679-C859493BE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78191" y="2977466"/>
                  <a:ext cx="1182918" cy="663318"/>
                </a:xfrm>
                <a:prstGeom prst="rect">
                  <a:avLst/>
                </a:prstGeom>
                <a:ln w="19050">
                  <a:solidFill>
                    <a:srgbClr val="1F78B4"/>
                  </a:solidFill>
                </a:ln>
                <a:scene3d>
                  <a:camera prst="isometricOffAxis2Left"/>
                  <a:lightRig rig="threePt" dir="t"/>
                </a:scene3d>
              </p:spPr>
            </p:pic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87FF4C8-AA6D-5B4C-A2F0-207176DD178C}"/>
                  </a:ext>
                </a:extLst>
              </p:cNvPr>
              <p:cNvGrpSpPr/>
              <p:nvPr/>
            </p:nvGrpSpPr>
            <p:grpSpPr>
              <a:xfrm>
                <a:off x="3357627" y="4523226"/>
                <a:ext cx="914400" cy="894459"/>
                <a:chOff x="2184801" y="4504746"/>
                <a:chExt cx="914400" cy="8944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Google Shape;70;p15">
                      <a:extLst>
                        <a:ext uri="{FF2B5EF4-FFF2-40B4-BE49-F238E27FC236}">
                          <a16:creationId xmlns:a16="http://schemas.microsoft.com/office/drawing/2014/main" id="{2721D2AE-3853-0945-A72A-F71DB35826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solidFill>
                      <a:srgbClr val="1F78B4">
                        <a:alpha val="25000"/>
                      </a:srgbClr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vert="horz" wrap="square" lIns="137138" tIns="137138" rIns="137138" bIns="137138" anchor="ctr" anchorCtr="0">
                      <a:no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400" i="1">
                                <a:solidFill>
                                  <a:srgbClr val="1F78B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lang="ar-SA" sz="2400" dirty="0">
                        <a:solidFill>
                          <a:srgbClr val="1F78B4"/>
                        </a:solidFill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0" name="Google Shape;70;p15">
                      <a:extLst>
                        <a:ext uri="{FF2B5EF4-FFF2-40B4-BE49-F238E27FC236}">
                          <a16:creationId xmlns:a16="http://schemas.microsoft.com/office/drawing/2014/main" id="{C5F3094E-AD1F-FD4B-AF29-F1B965BB895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84801" y="4504746"/>
                      <a:ext cx="914400" cy="645458"/>
                    </a:xfrm>
                    <a:prstGeom prst="trapezoid">
                      <a:avLst>
                        <a:gd name="adj" fmla="val 31932"/>
                      </a:avLst>
                    </a:prstGeom>
                    <a:blipFill>
                      <a:blip r:embed="rId25"/>
                      <a:stretch>
                        <a:fillRect b="-11538"/>
                      </a:stretch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516C206-CBE5-8241-BE10-095EC0867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6779" y="5150204"/>
                  <a:ext cx="1" cy="2490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8D43D-7C7A-ED47-9C14-FBB1E033688F}"/>
                </a:ext>
              </a:extLst>
            </p:cNvPr>
            <p:cNvSpPr txBox="1"/>
            <p:nvPr/>
          </p:nvSpPr>
          <p:spPr>
            <a:xfrm>
              <a:off x="818389" y="4252116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itchFamily="2" charset="0"/>
                </a:rPr>
                <a:t>Local Clip </a:t>
              </a:r>
              <a:br>
                <a:rPr lang="en-US" sz="1400" b="1" dirty="0">
                  <a:latin typeface="Times" pitchFamily="2" charset="0"/>
                </a:rPr>
              </a:br>
              <a:r>
                <a:rPr lang="en-US" sz="1400" b="1" dirty="0">
                  <a:latin typeface="Times" pitchFamily="2" charset="0"/>
                </a:rPr>
                <a:t>Feature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0D479-3AA3-8E4A-9A21-30A4048BAA2C}"/>
              </a:ext>
            </a:extLst>
          </p:cNvPr>
          <p:cNvGrpSpPr/>
          <p:nvPr/>
        </p:nvGrpSpPr>
        <p:grpSpPr>
          <a:xfrm>
            <a:off x="6681596" y="720991"/>
            <a:ext cx="1677468" cy="1302882"/>
            <a:chOff x="1152308" y="2585020"/>
            <a:chExt cx="1677468" cy="13028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2AAE4E-CE8E-0A4B-B7D9-802103A8BDDE}"/>
                </a:ext>
              </a:extLst>
            </p:cNvPr>
            <p:cNvGrpSpPr/>
            <p:nvPr/>
          </p:nvGrpSpPr>
          <p:grpSpPr>
            <a:xfrm>
              <a:off x="1483719" y="3234051"/>
              <a:ext cx="1014646" cy="653851"/>
              <a:chOff x="778726" y="3530935"/>
              <a:chExt cx="1014646" cy="65385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A710EED-0C8B-C94F-8BCB-F6380CDD56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8726" y="3530935"/>
                <a:ext cx="1014646" cy="653851"/>
                <a:chOff x="9908110" y="1095562"/>
                <a:chExt cx="567586" cy="36576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E6E99EE-F5D1-F44D-9818-662424EAE4B3}"/>
                    </a:ext>
                  </a:extLst>
                </p:cNvPr>
                <p:cNvGrpSpPr/>
                <p:nvPr/>
              </p:nvGrpSpPr>
              <p:grpSpPr>
                <a:xfrm>
                  <a:off x="9953831" y="1141282"/>
                  <a:ext cx="478793" cy="274320"/>
                  <a:chOff x="9953831" y="1130810"/>
                  <a:chExt cx="478793" cy="27432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37100FF-7864-4D4D-9293-8BE83D429E94}"/>
                      </a:ext>
                    </a:extLst>
                  </p:cNvPr>
                  <p:cNvGrpSpPr/>
                  <p:nvPr/>
                </p:nvGrpSpPr>
                <p:grpSpPr>
                  <a:xfrm>
                    <a:off x="9990870" y="1130810"/>
                    <a:ext cx="425047" cy="274320"/>
                    <a:chOff x="9990870" y="1130810"/>
                    <a:chExt cx="425047" cy="274320"/>
                  </a:xfrm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03A9588B-CB65-A641-9416-FB1F8FDEF8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10324477" y="1313690"/>
                      <a:ext cx="91440" cy="91440"/>
                    </a:xfrm>
                    <a:prstGeom prst="rect">
                      <a:avLst/>
                    </a:prstGeom>
                    <a:solidFill>
                      <a:srgbClr val="7FC9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C046E1F6-E77A-7C4B-8DF9-2B6CC21E79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10107361" y="1130810"/>
                      <a:ext cx="91440" cy="274320"/>
                    </a:xfrm>
                    <a:prstGeom prst="rect">
                      <a:avLst/>
                    </a:prstGeom>
                    <a:solidFill>
                      <a:srgbClr val="BEAED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 dirty="0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02A64203-117E-3A4D-B26D-389C806270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0800000">
                      <a:off x="9990870" y="1222250"/>
                      <a:ext cx="91440" cy="182880"/>
                    </a:xfrm>
                    <a:prstGeom prst="rect">
                      <a:avLst/>
                    </a:prstGeom>
                    <a:solidFill>
                      <a:srgbClr val="FDC08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2101" dirty="0">
                        <a:latin typeface="Times" pitchFamily="2" charset="0"/>
                      </a:endParaRPr>
                    </a:p>
                  </p:txBody>
                </p:sp>
              </p:grp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F843C541-5578-374B-B89B-33CA924D29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953831" y="1400820"/>
                    <a:ext cx="4787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408DEDB7-1A95-EA4D-B8C0-12BCBE62CC1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908110" y="1095562"/>
                  <a:ext cx="567586" cy="365760"/>
                </a:xfrm>
                <a:prstGeom prst="roundRect">
                  <a:avLst/>
                </a:prstGeom>
                <a:noFill/>
                <a:ln w="9525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Times" pitchFamily="2" charset="0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17B5273-ECD2-3542-895C-3FE8E97DC447}"/>
                  </a:ext>
                </a:extLst>
              </p:cNvPr>
              <p:cNvSpPr txBox="1"/>
              <p:nvPr/>
            </p:nvSpPr>
            <p:spPr>
              <a:xfrm>
                <a:off x="1245573" y="379307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" pitchFamily="2" charset="0"/>
                  </a:rPr>
                  <a:t>…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F8E5BE-5925-F140-81D4-7919E2B9BCEC}"/>
                </a:ext>
              </a:extLst>
            </p:cNvPr>
            <p:cNvSpPr txBox="1"/>
            <p:nvPr/>
          </p:nvSpPr>
          <p:spPr>
            <a:xfrm>
              <a:off x="1152308" y="2585020"/>
              <a:ext cx="167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" pitchFamily="2" charset="0"/>
                </a:rPr>
                <a:t>Action Label Classification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088B38-1CDE-804C-B440-EE7EE8BCB60E}"/>
              </a:ext>
            </a:extLst>
          </p:cNvPr>
          <p:cNvGrpSpPr/>
          <p:nvPr/>
        </p:nvGrpSpPr>
        <p:grpSpPr>
          <a:xfrm>
            <a:off x="9007104" y="735741"/>
            <a:ext cx="2037686" cy="1288132"/>
            <a:chOff x="3477816" y="2599770"/>
            <a:chExt cx="2037686" cy="128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9A1219-33A6-1643-B972-00BB5749DC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11930" y="3234051"/>
              <a:ext cx="769459" cy="653851"/>
              <a:chOff x="10026321" y="1095562"/>
              <a:chExt cx="430430" cy="3657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31D0D57-C8F4-584B-97B4-66ECF5ED858F}"/>
                  </a:ext>
                </a:extLst>
              </p:cNvPr>
              <p:cNvGrpSpPr/>
              <p:nvPr/>
            </p:nvGrpSpPr>
            <p:grpSpPr>
              <a:xfrm>
                <a:off x="10077916" y="1141282"/>
                <a:ext cx="333114" cy="274320"/>
                <a:chOff x="10077916" y="1130810"/>
                <a:chExt cx="333114" cy="274320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18112378-1279-5F49-AEE8-389A2026AABE}"/>
                    </a:ext>
                  </a:extLst>
                </p:cNvPr>
                <p:cNvGrpSpPr/>
                <p:nvPr/>
              </p:nvGrpSpPr>
              <p:grpSpPr>
                <a:xfrm>
                  <a:off x="10136710" y="1130810"/>
                  <a:ext cx="207929" cy="274320"/>
                  <a:chOff x="10136710" y="1130810"/>
                  <a:chExt cx="207929" cy="274320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72617B-6051-314B-AC85-9FEFEAD5CE1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10253199" y="1130810"/>
                    <a:ext cx="91440" cy="274320"/>
                  </a:xfrm>
                  <a:prstGeom prst="rect">
                    <a:avLst/>
                  </a:prstGeom>
                  <a:solidFill>
                    <a:srgbClr val="7FC97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101">
                      <a:latin typeface="Times" pitchFamily="2" charset="0"/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357E7393-CDF4-B945-9348-6C449CA3FF8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0800000">
                    <a:off x="10136710" y="1336550"/>
                    <a:ext cx="91440" cy="68580"/>
                  </a:xfrm>
                  <a:prstGeom prst="rect">
                    <a:avLst/>
                  </a:prstGeom>
                  <a:solidFill>
                    <a:srgbClr val="BEAE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101" dirty="0">
                      <a:latin typeface="Times" pitchFamily="2" charset="0"/>
                    </a:endParaRPr>
                  </a:p>
                </p:txBody>
              </p: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89E4AF0-B333-F340-8B04-581368B8CB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077916" y="1400820"/>
                  <a:ext cx="33311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8B185E59-2C11-6E46-8BEA-50CA293D3F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6321" y="1095562"/>
                <a:ext cx="430430" cy="365760"/>
              </a:xfrm>
              <a:prstGeom prst="roundRect">
                <a:avLst/>
              </a:prstGeom>
              <a:no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Times" pitchFamily="2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E466B6-5F62-924A-9432-FEE098C20158}"/>
                </a:ext>
              </a:extLst>
            </p:cNvPr>
            <p:cNvSpPr txBox="1"/>
            <p:nvPr/>
          </p:nvSpPr>
          <p:spPr>
            <a:xfrm>
              <a:off x="3477816" y="2599770"/>
              <a:ext cx="2037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" pitchFamily="2" charset="0"/>
                </a:rPr>
                <a:t>Temporal Region Classification</a:t>
              </a:r>
            </a:p>
          </p:txBody>
        </p:sp>
      </p:grpSp>
      <p:sp>
        <p:nvSpPr>
          <p:cNvPr id="102" name="Title 4">
            <a:extLst>
              <a:ext uri="{FF2B5EF4-FFF2-40B4-BE49-F238E27FC236}">
                <a16:creationId xmlns:a16="http://schemas.microsoft.com/office/drawing/2014/main" id="{201EE9B7-E414-9C4E-B340-C710D52A4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6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TSP Pipeline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extLst mod="1">
    <p:ext uri="{E180D4A7-C9FB-4DFB-919C-405C955672EB}">
      <p14:showEvtLst xmlns:p14="http://schemas.microsoft.com/office/powerpoint/2010/main">
        <p14:playEvt time="5342" objId="3"/>
        <p14:stopEvt time="18283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15145</TotalTime>
  <Words>1242</Words>
  <Application>Microsoft Macintosh PowerPoint</Application>
  <PresentationFormat>Widescreen</PresentationFormat>
  <Paragraphs>320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Helvetica</vt:lpstr>
      <vt:lpstr>Times</vt:lpstr>
      <vt:lpstr>Office Theme</vt:lpstr>
      <vt:lpstr>TSP: Temporally-Sensitive Pretraining of Video Encoders for Localization Tasks</vt:lpstr>
      <vt:lpstr>Motivation</vt:lpstr>
      <vt:lpstr>Motivation</vt:lpstr>
      <vt:lpstr>Motivation</vt:lpstr>
      <vt:lpstr>Motivation</vt:lpstr>
      <vt:lpstr>TSP Pipeline</vt:lpstr>
      <vt:lpstr>TSP Pipeline</vt:lpstr>
      <vt:lpstr>TSP Pipeline</vt:lpstr>
      <vt:lpstr>TSP Pipeline</vt:lpstr>
      <vt:lpstr>Target Tasks and Algorithms</vt:lpstr>
      <vt:lpstr>Target Tasks and Algorithms</vt:lpstr>
      <vt:lpstr>Experiments</vt:lpstr>
      <vt:lpstr>Ablation Studies Setup</vt:lpstr>
      <vt:lpstr>Ablation Studies Setup</vt:lpstr>
      <vt:lpstr>Ablation Studies Setup</vt:lpstr>
      <vt:lpstr>Ablation Studies Setup</vt:lpstr>
      <vt:lpstr>Ablation Studies Setup</vt:lpstr>
      <vt:lpstr>Ablation Studies Setup</vt:lpstr>
      <vt:lpstr>Study 1: Effects of TSP on Target Tasks</vt:lpstr>
      <vt:lpstr>Study 1: Effects of TSP on Target Tasks</vt:lpstr>
      <vt:lpstr>Study 2: TSP for Different Video Encoders</vt:lpstr>
      <vt:lpstr>Study 2: TSP for Different Video Encoders</vt:lpstr>
      <vt:lpstr>Study 3: TSP with Other Localization Algorithms</vt:lpstr>
      <vt:lpstr>Study 3: TSP with Other Localization Algorithms</vt:lpstr>
      <vt:lpstr>Study 4: TSP on Different Datasets</vt:lpstr>
      <vt:lpstr>Study 4: TSP on Different Datasets</vt:lpstr>
      <vt:lpstr>State-of-the-art Comparison</vt:lpstr>
      <vt:lpstr>TAL on ActivityNet and TAL on THUMOS14 </vt:lpstr>
      <vt:lpstr>Proposals and Dense-Captioning</vt:lpstr>
      <vt:lpstr>Analysis</vt:lpstr>
      <vt:lpstr>DETAD Analysis</vt:lpstr>
      <vt:lpstr>Feature Similarity</vt:lpstr>
      <vt:lpstr>Feature Similarity</vt:lpstr>
      <vt:lpstr>Feature Similarity</vt:lpstr>
      <vt:lpstr>Feature Similarity</vt:lpstr>
      <vt:lpstr>Code, Models, and Features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SoccerNet</dc:title>
  <dc:creator>Fabian Caba</dc:creator>
  <cp:lastModifiedBy>Humam Alwassel</cp:lastModifiedBy>
  <cp:revision>356</cp:revision>
  <cp:lastPrinted>2021-10-05T17:31:06Z</cp:lastPrinted>
  <dcterms:created xsi:type="dcterms:W3CDTF">2016-11-21T12:17:07Z</dcterms:created>
  <dcterms:modified xsi:type="dcterms:W3CDTF">2021-10-10T08:18:59Z</dcterms:modified>
</cp:coreProperties>
</file>