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71" r:id="rId3"/>
    <p:sldId id="324" r:id="rId4"/>
    <p:sldId id="307" r:id="rId5"/>
    <p:sldId id="312" r:id="rId6"/>
    <p:sldId id="314" r:id="rId7"/>
    <p:sldId id="277" r:id="rId8"/>
    <p:sldId id="302" r:id="rId9"/>
    <p:sldId id="306" r:id="rId10"/>
    <p:sldId id="303" r:id="rId11"/>
    <p:sldId id="308" r:id="rId12"/>
    <p:sldId id="309" r:id="rId13"/>
    <p:sldId id="310" r:id="rId14"/>
    <p:sldId id="297" r:id="rId15"/>
    <p:sldId id="311" r:id="rId16"/>
    <p:sldId id="313" r:id="rId17"/>
    <p:sldId id="280" r:id="rId18"/>
    <p:sldId id="283" r:id="rId19"/>
    <p:sldId id="284" r:id="rId20"/>
    <p:sldId id="300" r:id="rId21"/>
    <p:sldId id="301" r:id="rId22"/>
    <p:sldId id="316" r:id="rId23"/>
    <p:sldId id="318" r:id="rId24"/>
    <p:sldId id="299" r:id="rId25"/>
    <p:sldId id="317" r:id="rId26"/>
    <p:sldId id="319" r:id="rId27"/>
    <p:sldId id="267" r:id="rId28"/>
    <p:sldId id="320" r:id="rId29"/>
    <p:sldId id="323" r:id="rId30"/>
    <p:sldId id="322" r:id="rId31"/>
    <p:sldId id="276" r:id="rId32"/>
    <p:sldId id="270" r:id="rId33"/>
    <p:sldId id="285" r:id="rId34"/>
  </p:sldIdLst>
  <p:sldSz cx="13716000" cy="8229600"/>
  <p:notesSz cx="6858000" cy="9144000"/>
  <p:defaultTextStyle>
    <a:defPPr>
      <a:defRPr lang="en-US"/>
    </a:defPPr>
    <a:lvl1pPr marL="0" algn="l" defTabSz="627004" rtl="0" eaLnBrk="1" latinLnBrk="0" hangingPunct="1">
      <a:defRPr sz="2469" kern="1200">
        <a:solidFill>
          <a:schemeClr val="tx1"/>
        </a:solidFill>
        <a:latin typeface="+mn-lt"/>
        <a:ea typeface="+mn-ea"/>
        <a:cs typeface="+mn-cs"/>
      </a:defRPr>
    </a:lvl1pPr>
    <a:lvl2pPr marL="627004" algn="l" defTabSz="627004" rtl="0" eaLnBrk="1" latinLnBrk="0" hangingPunct="1">
      <a:defRPr sz="2469" kern="1200">
        <a:solidFill>
          <a:schemeClr val="tx1"/>
        </a:solidFill>
        <a:latin typeface="+mn-lt"/>
        <a:ea typeface="+mn-ea"/>
        <a:cs typeface="+mn-cs"/>
      </a:defRPr>
    </a:lvl2pPr>
    <a:lvl3pPr marL="1254008" algn="l" defTabSz="627004" rtl="0" eaLnBrk="1" latinLnBrk="0" hangingPunct="1">
      <a:defRPr sz="2469" kern="1200">
        <a:solidFill>
          <a:schemeClr val="tx1"/>
        </a:solidFill>
        <a:latin typeface="+mn-lt"/>
        <a:ea typeface="+mn-ea"/>
        <a:cs typeface="+mn-cs"/>
      </a:defRPr>
    </a:lvl3pPr>
    <a:lvl4pPr marL="1881012" algn="l" defTabSz="627004" rtl="0" eaLnBrk="1" latinLnBrk="0" hangingPunct="1">
      <a:defRPr sz="2469" kern="1200">
        <a:solidFill>
          <a:schemeClr val="tx1"/>
        </a:solidFill>
        <a:latin typeface="+mn-lt"/>
        <a:ea typeface="+mn-ea"/>
        <a:cs typeface="+mn-cs"/>
      </a:defRPr>
    </a:lvl4pPr>
    <a:lvl5pPr marL="2508016" algn="l" defTabSz="627004" rtl="0" eaLnBrk="1" latinLnBrk="0" hangingPunct="1">
      <a:defRPr sz="2469" kern="1200">
        <a:solidFill>
          <a:schemeClr val="tx1"/>
        </a:solidFill>
        <a:latin typeface="+mn-lt"/>
        <a:ea typeface="+mn-ea"/>
        <a:cs typeface="+mn-cs"/>
      </a:defRPr>
    </a:lvl5pPr>
    <a:lvl6pPr marL="3135020" algn="l" defTabSz="627004" rtl="0" eaLnBrk="1" latinLnBrk="0" hangingPunct="1">
      <a:defRPr sz="2469" kern="1200">
        <a:solidFill>
          <a:schemeClr val="tx1"/>
        </a:solidFill>
        <a:latin typeface="+mn-lt"/>
        <a:ea typeface="+mn-ea"/>
        <a:cs typeface="+mn-cs"/>
      </a:defRPr>
    </a:lvl6pPr>
    <a:lvl7pPr marL="3762024" algn="l" defTabSz="627004" rtl="0" eaLnBrk="1" latinLnBrk="0" hangingPunct="1">
      <a:defRPr sz="2469" kern="1200">
        <a:solidFill>
          <a:schemeClr val="tx1"/>
        </a:solidFill>
        <a:latin typeface="+mn-lt"/>
        <a:ea typeface="+mn-ea"/>
        <a:cs typeface="+mn-cs"/>
      </a:defRPr>
    </a:lvl7pPr>
    <a:lvl8pPr marL="4389029" algn="l" defTabSz="627004" rtl="0" eaLnBrk="1" latinLnBrk="0" hangingPunct="1">
      <a:defRPr sz="2469" kern="1200">
        <a:solidFill>
          <a:schemeClr val="tx1"/>
        </a:solidFill>
        <a:latin typeface="+mn-lt"/>
        <a:ea typeface="+mn-ea"/>
        <a:cs typeface="+mn-cs"/>
      </a:defRPr>
    </a:lvl8pPr>
    <a:lvl9pPr marL="5016033" algn="l" defTabSz="627004" rtl="0" eaLnBrk="1" latinLnBrk="0" hangingPunct="1">
      <a:defRPr sz="246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A1C"/>
    <a:srgbClr val="1F78B4"/>
    <a:srgbClr val="33A02C"/>
    <a:srgbClr val="FB9A99"/>
    <a:srgbClr val="B2DF8A"/>
    <a:srgbClr val="D9D9D9"/>
    <a:srgbClr val="D8B365"/>
    <a:srgbClr val="BCBD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5" autoAdjust="0"/>
    <p:restoredTop sz="97478" autoAdjust="0"/>
  </p:normalViewPr>
  <p:slideViewPr>
    <p:cSldViewPr snapToGrid="0" snapToObjects="1">
      <p:cViewPr varScale="1">
        <p:scale>
          <a:sx n="75" d="100"/>
          <a:sy n="75" d="100"/>
        </p:scale>
        <p:origin x="64" y="1740"/>
      </p:cViewPr>
      <p:guideLst>
        <p:guide orient="horz" pos="2592"/>
        <p:guide pos="432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5E8B7A-4F31-2947-8211-CDBEAC3CB69B}" type="datetimeFigureOut">
              <a:rPr lang="en-US" smtClean="0"/>
              <a:t>8/1/2018</a:t>
            </a:fld>
            <a:endParaRPr lang="en-US"/>
          </a:p>
        </p:txBody>
      </p:sp>
      <p:sp>
        <p:nvSpPr>
          <p:cNvPr id="4" name="Slide Image Placeholder 3"/>
          <p:cNvSpPr>
            <a:spLocks noGrp="1" noRot="1" noChangeAspect="1"/>
          </p:cNvSpPr>
          <p:nvPr>
            <p:ph type="sldImg" idx="2"/>
          </p:nvPr>
        </p:nvSpPr>
        <p:spPr>
          <a:xfrm>
            <a:off x="571500" y="685800"/>
            <a:ext cx="5715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7E1F3F-9400-6E40-BBF6-14F7EEFA2C6D}" type="slidenum">
              <a:rPr lang="en-US" smtClean="0"/>
              <a:t>‹#›</a:t>
            </a:fld>
            <a:endParaRPr lang="en-US"/>
          </a:p>
        </p:txBody>
      </p:sp>
    </p:spTree>
    <p:extLst>
      <p:ext uri="{BB962C8B-B14F-4D97-AF65-F5344CB8AC3E}">
        <p14:creationId xmlns:p14="http://schemas.microsoft.com/office/powerpoint/2010/main" val="1991929546"/>
      </p:ext>
    </p:extLst>
  </p:cSld>
  <p:clrMap bg1="lt1" tx1="dk1" bg2="lt2" tx2="dk2" accent1="accent1" accent2="accent2" accent3="accent3" accent4="accent4" accent5="accent5" accent6="accent6" hlink="hlink" folHlink="folHlink"/>
  <p:notesStyle>
    <a:lvl1pPr marL="0" algn="l" defTabSz="627004" rtl="0" eaLnBrk="1" latinLnBrk="0" hangingPunct="1">
      <a:defRPr sz="1646" kern="1200">
        <a:solidFill>
          <a:schemeClr val="tx1"/>
        </a:solidFill>
        <a:latin typeface="+mn-lt"/>
        <a:ea typeface="+mn-ea"/>
        <a:cs typeface="+mn-cs"/>
      </a:defRPr>
    </a:lvl1pPr>
    <a:lvl2pPr marL="627004" algn="l" defTabSz="627004" rtl="0" eaLnBrk="1" latinLnBrk="0" hangingPunct="1">
      <a:defRPr sz="1646" kern="1200">
        <a:solidFill>
          <a:schemeClr val="tx1"/>
        </a:solidFill>
        <a:latin typeface="+mn-lt"/>
        <a:ea typeface="+mn-ea"/>
        <a:cs typeface="+mn-cs"/>
      </a:defRPr>
    </a:lvl2pPr>
    <a:lvl3pPr marL="1254008" algn="l" defTabSz="627004" rtl="0" eaLnBrk="1" latinLnBrk="0" hangingPunct="1">
      <a:defRPr sz="1646" kern="1200">
        <a:solidFill>
          <a:schemeClr val="tx1"/>
        </a:solidFill>
        <a:latin typeface="+mn-lt"/>
        <a:ea typeface="+mn-ea"/>
        <a:cs typeface="+mn-cs"/>
      </a:defRPr>
    </a:lvl3pPr>
    <a:lvl4pPr marL="1881012" algn="l" defTabSz="627004" rtl="0" eaLnBrk="1" latinLnBrk="0" hangingPunct="1">
      <a:defRPr sz="1646" kern="1200">
        <a:solidFill>
          <a:schemeClr val="tx1"/>
        </a:solidFill>
        <a:latin typeface="+mn-lt"/>
        <a:ea typeface="+mn-ea"/>
        <a:cs typeface="+mn-cs"/>
      </a:defRPr>
    </a:lvl4pPr>
    <a:lvl5pPr marL="2508016" algn="l" defTabSz="627004" rtl="0" eaLnBrk="1" latinLnBrk="0" hangingPunct="1">
      <a:defRPr sz="1646" kern="1200">
        <a:solidFill>
          <a:schemeClr val="tx1"/>
        </a:solidFill>
        <a:latin typeface="+mn-lt"/>
        <a:ea typeface="+mn-ea"/>
        <a:cs typeface="+mn-cs"/>
      </a:defRPr>
    </a:lvl5pPr>
    <a:lvl6pPr marL="3135020" algn="l" defTabSz="627004" rtl="0" eaLnBrk="1" latinLnBrk="0" hangingPunct="1">
      <a:defRPr sz="1646" kern="1200">
        <a:solidFill>
          <a:schemeClr val="tx1"/>
        </a:solidFill>
        <a:latin typeface="+mn-lt"/>
        <a:ea typeface="+mn-ea"/>
        <a:cs typeface="+mn-cs"/>
      </a:defRPr>
    </a:lvl6pPr>
    <a:lvl7pPr marL="3762024" algn="l" defTabSz="627004" rtl="0" eaLnBrk="1" latinLnBrk="0" hangingPunct="1">
      <a:defRPr sz="1646" kern="1200">
        <a:solidFill>
          <a:schemeClr val="tx1"/>
        </a:solidFill>
        <a:latin typeface="+mn-lt"/>
        <a:ea typeface="+mn-ea"/>
        <a:cs typeface="+mn-cs"/>
      </a:defRPr>
    </a:lvl7pPr>
    <a:lvl8pPr marL="4389029" algn="l" defTabSz="627004" rtl="0" eaLnBrk="1" latinLnBrk="0" hangingPunct="1">
      <a:defRPr sz="1646" kern="1200">
        <a:solidFill>
          <a:schemeClr val="tx1"/>
        </a:solidFill>
        <a:latin typeface="+mn-lt"/>
        <a:ea typeface="+mn-ea"/>
        <a:cs typeface="+mn-cs"/>
      </a:defRPr>
    </a:lvl8pPr>
    <a:lvl9pPr marL="5016033" algn="l" defTabSz="627004" rtl="0" eaLnBrk="1" latinLnBrk="0" hangingPunct="1">
      <a:defRPr sz="164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556511"/>
            <a:ext cx="11658600" cy="1764030"/>
          </a:xfrm>
        </p:spPr>
        <p:txBody>
          <a:bodyPr/>
          <a:lstStyle/>
          <a:p>
            <a:r>
              <a:rPr lang="en-US"/>
              <a:t>Click to edit Master title style</a:t>
            </a:r>
          </a:p>
        </p:txBody>
      </p:sp>
      <p:sp>
        <p:nvSpPr>
          <p:cNvPr id="3" name="Subtitle 2"/>
          <p:cNvSpPr>
            <a:spLocks noGrp="1"/>
          </p:cNvSpPr>
          <p:nvPr>
            <p:ph type="subTitle" idx="1"/>
          </p:nvPr>
        </p:nvSpPr>
        <p:spPr>
          <a:xfrm>
            <a:off x="2057400" y="4663440"/>
            <a:ext cx="9601200" cy="210312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FAE4AB-4D17-4648-BFEC-FE2061F6C20C}"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9B511-6924-B64E-AD89-A690022009F7}" type="slidenum">
              <a:rPr lang="en-US" smtClean="0"/>
              <a:t>‹#›</a:t>
            </a:fld>
            <a:endParaRPr lang="en-US"/>
          </a:p>
        </p:txBody>
      </p:sp>
    </p:spTree>
    <p:extLst>
      <p:ext uri="{BB962C8B-B14F-4D97-AF65-F5344CB8AC3E}">
        <p14:creationId xmlns:p14="http://schemas.microsoft.com/office/powerpoint/2010/main" val="1448745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FAE4AB-4D17-4648-BFEC-FE2061F6C20C}"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9B511-6924-B64E-AD89-A690022009F7}" type="slidenum">
              <a:rPr lang="en-US" smtClean="0"/>
              <a:t>‹#›</a:t>
            </a:fld>
            <a:endParaRPr lang="en-US"/>
          </a:p>
        </p:txBody>
      </p:sp>
    </p:spTree>
    <p:extLst>
      <p:ext uri="{BB962C8B-B14F-4D97-AF65-F5344CB8AC3E}">
        <p14:creationId xmlns:p14="http://schemas.microsoft.com/office/powerpoint/2010/main" val="1851352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0" y="329566"/>
            <a:ext cx="308610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29566"/>
            <a:ext cx="902970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FAE4AB-4D17-4648-BFEC-FE2061F6C20C}"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9B511-6924-B64E-AD89-A690022009F7}" type="slidenum">
              <a:rPr lang="en-US" smtClean="0"/>
              <a:t>‹#›</a:t>
            </a:fld>
            <a:endParaRPr lang="en-US"/>
          </a:p>
        </p:txBody>
      </p:sp>
    </p:spTree>
    <p:extLst>
      <p:ext uri="{BB962C8B-B14F-4D97-AF65-F5344CB8AC3E}">
        <p14:creationId xmlns:p14="http://schemas.microsoft.com/office/powerpoint/2010/main" val="279373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FAE4AB-4D17-4648-BFEC-FE2061F6C20C}"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9B511-6924-B64E-AD89-A690022009F7}" type="slidenum">
              <a:rPr lang="en-US" smtClean="0"/>
              <a:t>‹#›</a:t>
            </a:fld>
            <a:endParaRPr lang="en-US"/>
          </a:p>
        </p:txBody>
      </p:sp>
    </p:spTree>
    <p:extLst>
      <p:ext uri="{BB962C8B-B14F-4D97-AF65-F5344CB8AC3E}">
        <p14:creationId xmlns:p14="http://schemas.microsoft.com/office/powerpoint/2010/main" val="20177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5288281"/>
            <a:ext cx="11658600" cy="1634490"/>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1083470" y="3488056"/>
            <a:ext cx="11658600" cy="1800224"/>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FAE4AB-4D17-4648-BFEC-FE2061F6C20C}"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9B511-6924-B64E-AD89-A690022009F7}" type="slidenum">
              <a:rPr lang="en-US" smtClean="0"/>
              <a:t>‹#›</a:t>
            </a:fld>
            <a:endParaRPr lang="en-US"/>
          </a:p>
        </p:txBody>
      </p:sp>
    </p:spTree>
    <p:extLst>
      <p:ext uri="{BB962C8B-B14F-4D97-AF65-F5344CB8AC3E}">
        <p14:creationId xmlns:p14="http://schemas.microsoft.com/office/powerpoint/2010/main" val="391168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20240"/>
            <a:ext cx="6057900" cy="543115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72300" y="1920240"/>
            <a:ext cx="6057900" cy="543115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FAE4AB-4D17-4648-BFEC-FE2061F6C20C}"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9B511-6924-B64E-AD89-A690022009F7}" type="slidenum">
              <a:rPr lang="en-US" smtClean="0"/>
              <a:t>‹#›</a:t>
            </a:fld>
            <a:endParaRPr lang="en-US"/>
          </a:p>
        </p:txBody>
      </p:sp>
    </p:spTree>
    <p:extLst>
      <p:ext uri="{BB962C8B-B14F-4D97-AF65-F5344CB8AC3E}">
        <p14:creationId xmlns:p14="http://schemas.microsoft.com/office/powerpoint/2010/main" val="1614993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842136"/>
            <a:ext cx="6060282"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85800" y="2609850"/>
            <a:ext cx="6060282"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67538" y="1842136"/>
            <a:ext cx="6062663"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967538" y="2609850"/>
            <a:ext cx="6062663"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FAE4AB-4D17-4648-BFEC-FE2061F6C20C}" type="datetimeFigureOut">
              <a:rPr lang="en-US" smtClean="0"/>
              <a:t>8/1/2018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69B511-6924-B64E-AD89-A690022009F7}" type="slidenum">
              <a:rPr lang="en-US" smtClean="0"/>
              <a:t>‹#›</a:t>
            </a:fld>
            <a:endParaRPr lang="en-US"/>
          </a:p>
        </p:txBody>
      </p:sp>
    </p:spTree>
    <p:extLst>
      <p:ext uri="{BB962C8B-B14F-4D97-AF65-F5344CB8AC3E}">
        <p14:creationId xmlns:p14="http://schemas.microsoft.com/office/powerpoint/2010/main" val="2138324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FAE4AB-4D17-4648-BFEC-FE2061F6C20C}" type="datetimeFigureOut">
              <a:rPr lang="en-US" smtClean="0"/>
              <a:t>8/1/2018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69B511-6924-B64E-AD89-A690022009F7}" type="slidenum">
              <a:rPr lang="en-US" smtClean="0"/>
              <a:t>‹#›</a:t>
            </a:fld>
            <a:endParaRPr lang="en-US"/>
          </a:p>
        </p:txBody>
      </p:sp>
    </p:spTree>
    <p:extLst>
      <p:ext uri="{BB962C8B-B14F-4D97-AF65-F5344CB8AC3E}">
        <p14:creationId xmlns:p14="http://schemas.microsoft.com/office/powerpoint/2010/main" val="3496987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AE4AB-4D17-4648-BFEC-FE2061F6C20C}" type="datetimeFigureOut">
              <a:rPr lang="en-US" smtClean="0"/>
              <a:t>8/1/2018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69B511-6924-B64E-AD89-A690022009F7}" type="slidenum">
              <a:rPr lang="en-US" smtClean="0"/>
              <a:t>‹#›</a:t>
            </a:fld>
            <a:endParaRPr lang="en-US"/>
          </a:p>
        </p:txBody>
      </p:sp>
    </p:spTree>
    <p:extLst>
      <p:ext uri="{BB962C8B-B14F-4D97-AF65-F5344CB8AC3E}">
        <p14:creationId xmlns:p14="http://schemas.microsoft.com/office/powerpoint/2010/main" val="2815651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327660"/>
            <a:ext cx="4512470" cy="139446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5362575" y="327660"/>
            <a:ext cx="7667625" cy="7023736"/>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1" y="1722120"/>
            <a:ext cx="4512470" cy="5629276"/>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02FAE4AB-4D17-4648-BFEC-FE2061F6C20C}"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9B511-6924-B64E-AD89-A690022009F7}" type="slidenum">
              <a:rPr lang="en-US" smtClean="0"/>
              <a:t>‹#›</a:t>
            </a:fld>
            <a:endParaRPr lang="en-US"/>
          </a:p>
        </p:txBody>
      </p:sp>
    </p:spTree>
    <p:extLst>
      <p:ext uri="{BB962C8B-B14F-4D97-AF65-F5344CB8AC3E}">
        <p14:creationId xmlns:p14="http://schemas.microsoft.com/office/powerpoint/2010/main" val="322603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5760720"/>
            <a:ext cx="8229600" cy="680086"/>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688432" y="735330"/>
            <a:ext cx="8229600" cy="493776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688432" y="6440806"/>
            <a:ext cx="8229600" cy="965834"/>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02FAE4AB-4D17-4648-BFEC-FE2061F6C20C}"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9B511-6924-B64E-AD89-A690022009F7}" type="slidenum">
              <a:rPr lang="en-US" smtClean="0"/>
              <a:t>‹#›</a:t>
            </a:fld>
            <a:endParaRPr lang="en-US"/>
          </a:p>
        </p:txBody>
      </p:sp>
    </p:spTree>
    <p:extLst>
      <p:ext uri="{BB962C8B-B14F-4D97-AF65-F5344CB8AC3E}">
        <p14:creationId xmlns:p14="http://schemas.microsoft.com/office/powerpoint/2010/main" val="3184350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29566"/>
            <a:ext cx="12344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1920240"/>
            <a:ext cx="12344400" cy="5431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7627621"/>
            <a:ext cx="320040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02FAE4AB-4D17-4648-BFEC-FE2061F6C20C}" type="datetimeFigureOut">
              <a:rPr lang="en-US" smtClean="0"/>
              <a:t>8/1/2018</a:t>
            </a:fld>
            <a:endParaRPr lang="en-US"/>
          </a:p>
        </p:txBody>
      </p:sp>
      <p:sp>
        <p:nvSpPr>
          <p:cNvPr id="5" name="Footer Placeholder 4"/>
          <p:cNvSpPr>
            <a:spLocks noGrp="1"/>
          </p:cNvSpPr>
          <p:nvPr>
            <p:ph type="ftr" sz="quarter" idx="3"/>
          </p:nvPr>
        </p:nvSpPr>
        <p:spPr>
          <a:xfrm>
            <a:off x="4686300" y="7627621"/>
            <a:ext cx="434340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0" y="7627621"/>
            <a:ext cx="320040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2769B511-6924-B64E-AD89-A690022009F7}" type="slidenum">
              <a:rPr lang="en-US" smtClean="0"/>
              <a:t>‹#›</a:t>
            </a:fld>
            <a:endParaRPr lang="en-US"/>
          </a:p>
        </p:txBody>
      </p:sp>
    </p:spTree>
    <p:extLst>
      <p:ext uri="{BB962C8B-B14F-4D97-AF65-F5344CB8AC3E}">
        <p14:creationId xmlns:p14="http://schemas.microsoft.com/office/powerpoint/2010/main" val="1829240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4864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548640" rtl="0" eaLnBrk="1" latinLnBrk="0" hangingPunct="1">
        <a:spcBef>
          <a:spcPct val="20000"/>
        </a:spcBef>
        <a:buFont typeface="Arial"/>
        <a:buChar char="•"/>
        <a:defRPr sz="3840" kern="1200">
          <a:solidFill>
            <a:schemeClr val="tx1"/>
          </a:solidFill>
          <a:latin typeface="+mn-lt"/>
          <a:ea typeface="+mn-ea"/>
          <a:cs typeface="+mn-cs"/>
        </a:defRPr>
      </a:lvl1pPr>
      <a:lvl2pPr marL="891540" indent="-342900" algn="l" defTabSz="548640" rtl="0" eaLnBrk="1" latinLnBrk="0" hangingPunct="1">
        <a:spcBef>
          <a:spcPct val="20000"/>
        </a:spcBef>
        <a:buFont typeface="Arial"/>
        <a:buChar char="–"/>
        <a:defRPr sz="336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88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2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jpg"/><Relationship Id="rId11" Type="http://schemas.openxmlformats.org/officeDocument/2006/relationships/image" Target="../media/image10.png"/><Relationship Id="rId5" Type="http://schemas.openxmlformats.org/officeDocument/2006/relationships/image" Target="../media/image24.png"/><Relationship Id="rId15" Type="http://schemas.openxmlformats.org/officeDocument/2006/relationships/image" Target="../media/image14.png"/><Relationship Id="rId10" Type="http://schemas.openxmlformats.org/officeDocument/2006/relationships/image" Target="../media/image18.png"/><Relationship Id="rId19" Type="http://schemas.openxmlformats.org/officeDocument/2006/relationships/image" Target="../media/image20.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4.png"/><Relationship Id="rId18" Type="http://schemas.openxmlformats.org/officeDocument/2006/relationships/image" Target="../media/image11.png"/><Relationship Id="rId3" Type="http://schemas.openxmlformats.org/officeDocument/2006/relationships/image" Target="../media/image28.png"/><Relationship Id="rId21" Type="http://schemas.openxmlformats.org/officeDocument/2006/relationships/image" Target="../media/image14.png"/><Relationship Id="rId7" Type="http://schemas.openxmlformats.org/officeDocument/2006/relationships/image" Target="../media/image18.jpg"/><Relationship Id="rId12" Type="http://schemas.openxmlformats.org/officeDocument/2006/relationships/image" Target="../media/image23.png"/><Relationship Id="rId17" Type="http://schemas.openxmlformats.org/officeDocument/2006/relationships/image" Target="../media/image10.png"/><Relationship Id="rId25" Type="http://schemas.openxmlformats.org/officeDocument/2006/relationships/image" Target="../media/image20.png"/><Relationship Id="rId2" Type="http://schemas.openxmlformats.org/officeDocument/2006/relationships/image" Target="../media/image26.png"/><Relationship Id="rId16" Type="http://schemas.openxmlformats.org/officeDocument/2006/relationships/image" Target="../media/image18.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2.png"/><Relationship Id="rId24" Type="http://schemas.openxmlformats.org/officeDocument/2006/relationships/image" Target="../media/image17.png"/><Relationship Id="rId5" Type="http://schemas.openxmlformats.org/officeDocument/2006/relationships/image" Target="../media/image30.png"/><Relationship Id="rId15" Type="http://schemas.openxmlformats.org/officeDocument/2006/relationships/image" Target="../media/image27.png"/><Relationship Id="rId23" Type="http://schemas.openxmlformats.org/officeDocument/2006/relationships/image" Target="../media/image16.png"/><Relationship Id="rId10" Type="http://schemas.openxmlformats.org/officeDocument/2006/relationships/image" Target="../media/image21.png"/><Relationship Id="rId19" Type="http://schemas.openxmlformats.org/officeDocument/2006/relationships/image" Target="../media/image12.png"/><Relationship Id="rId4" Type="http://schemas.openxmlformats.org/officeDocument/2006/relationships/image" Target="../media/image29.png"/><Relationship Id="rId9" Type="http://schemas.openxmlformats.org/officeDocument/2006/relationships/image" Target="../media/image19.png"/><Relationship Id="rId14" Type="http://schemas.openxmlformats.org/officeDocument/2006/relationships/image" Target="../media/image17.jpg"/><Relationship Id="rId22"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1.png"/><Relationship Id="rId18" Type="http://schemas.openxmlformats.org/officeDocument/2006/relationships/image" Target="../media/image23.png"/><Relationship Id="rId26" Type="http://schemas.openxmlformats.org/officeDocument/2006/relationships/image" Target="../media/image13.png"/><Relationship Id="rId3" Type="http://schemas.openxmlformats.org/officeDocument/2006/relationships/image" Target="../media/image34.png"/><Relationship Id="rId21" Type="http://schemas.openxmlformats.org/officeDocument/2006/relationships/image" Target="../media/image27.png"/><Relationship Id="rId7" Type="http://schemas.openxmlformats.org/officeDocument/2006/relationships/image" Target="../media/image38.png"/><Relationship Id="rId12" Type="http://schemas.openxmlformats.org/officeDocument/2006/relationships/image" Target="../media/image30.png"/><Relationship Id="rId17" Type="http://schemas.openxmlformats.org/officeDocument/2006/relationships/image" Target="../media/image22.png"/><Relationship Id="rId25" Type="http://schemas.openxmlformats.org/officeDocument/2006/relationships/image" Target="../media/image12.png"/><Relationship Id="rId2" Type="http://schemas.openxmlformats.org/officeDocument/2006/relationships/image" Target="../media/image26.png"/><Relationship Id="rId16" Type="http://schemas.openxmlformats.org/officeDocument/2006/relationships/image" Target="../media/image21.png"/><Relationship Id="rId20" Type="http://schemas.openxmlformats.org/officeDocument/2006/relationships/image" Target="../media/image17.jpg"/><Relationship Id="rId29"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29.png"/><Relationship Id="rId24" Type="http://schemas.openxmlformats.org/officeDocument/2006/relationships/image" Target="../media/image11.png"/><Relationship Id="rId5" Type="http://schemas.openxmlformats.org/officeDocument/2006/relationships/image" Target="../media/image36.png"/><Relationship Id="rId15" Type="http://schemas.openxmlformats.org/officeDocument/2006/relationships/image" Target="../media/image33.png"/><Relationship Id="rId23" Type="http://schemas.openxmlformats.org/officeDocument/2006/relationships/image" Target="../media/image10.png"/><Relationship Id="rId28" Type="http://schemas.openxmlformats.org/officeDocument/2006/relationships/image" Target="../media/image15.png"/><Relationship Id="rId10" Type="http://schemas.openxmlformats.org/officeDocument/2006/relationships/image" Target="../media/image28.png"/><Relationship Id="rId19" Type="http://schemas.openxmlformats.org/officeDocument/2006/relationships/image" Target="../media/image24.png"/><Relationship Id="rId31" Type="http://schemas.openxmlformats.org/officeDocument/2006/relationships/image" Target="../media/image20.png"/><Relationship Id="rId4" Type="http://schemas.openxmlformats.org/officeDocument/2006/relationships/image" Target="../media/image19.jpg"/><Relationship Id="rId9" Type="http://schemas.openxmlformats.org/officeDocument/2006/relationships/image" Target="../media/image19.png"/><Relationship Id="rId14" Type="http://schemas.openxmlformats.org/officeDocument/2006/relationships/image" Target="../media/image18.jpg"/><Relationship Id="rId22" Type="http://schemas.openxmlformats.org/officeDocument/2006/relationships/image" Target="../media/image18.png"/><Relationship Id="rId27" Type="http://schemas.openxmlformats.org/officeDocument/2006/relationships/image" Target="../media/image14.png"/><Relationship Id="rId30"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43.gif"/></Relationships>
</file>

<file path=ppt/slides/_rels/slide3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1.xml"/><Relationship Id="rId5" Type="http://schemas.openxmlformats.org/officeDocument/2006/relationships/image" Target="../media/image44.gif"/><Relationship Id="rId4" Type="http://schemas.openxmlformats.org/officeDocument/2006/relationships/image" Target="../media/image43.gi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9431" y="2566465"/>
            <a:ext cx="12477137" cy="1936831"/>
          </a:xfrm>
        </p:spPr>
        <p:txBody>
          <a:bodyPr>
            <a:normAutofit/>
          </a:bodyPr>
          <a:lstStyle/>
          <a:p>
            <a:r>
              <a:rPr lang="en-US" sz="4400" b="1" dirty="0">
                <a:solidFill>
                  <a:schemeClr val="tx1">
                    <a:lumMod val="75000"/>
                    <a:lumOff val="25000"/>
                  </a:schemeClr>
                </a:solidFill>
                <a:latin typeface="Helvetica"/>
                <a:cs typeface="Helvetica"/>
              </a:rPr>
              <a:t>Action Search:</a:t>
            </a:r>
            <a:r>
              <a:rPr lang="en-US" sz="4400" dirty="0">
                <a:solidFill>
                  <a:schemeClr val="tx1">
                    <a:lumMod val="75000"/>
                    <a:lumOff val="25000"/>
                  </a:schemeClr>
                </a:solidFill>
                <a:latin typeface="Helvetica"/>
                <a:cs typeface="Helvetica"/>
              </a:rPr>
              <a:t> Spotting Actions in Videos and Its Application to Temporal Action Localization</a:t>
            </a:r>
          </a:p>
        </p:txBody>
      </p:sp>
      <p:sp>
        <p:nvSpPr>
          <p:cNvPr id="3" name="Subtitle 2"/>
          <p:cNvSpPr>
            <a:spLocks noGrp="1"/>
          </p:cNvSpPr>
          <p:nvPr>
            <p:ph type="subTitle" idx="1"/>
          </p:nvPr>
        </p:nvSpPr>
        <p:spPr>
          <a:xfrm>
            <a:off x="0" y="4663440"/>
            <a:ext cx="13716000" cy="3566160"/>
          </a:xfrm>
        </p:spPr>
        <p:txBody>
          <a:bodyPr>
            <a:noAutofit/>
          </a:bodyPr>
          <a:lstStyle/>
          <a:p>
            <a:r>
              <a:rPr lang="en-US" sz="3200" dirty="0">
                <a:solidFill>
                  <a:schemeClr val="tx1">
                    <a:lumMod val="65000"/>
                    <a:lumOff val="35000"/>
                  </a:schemeClr>
                </a:solidFill>
                <a:latin typeface="Helvetica"/>
                <a:cs typeface="Helvetica"/>
              </a:rPr>
              <a:t>Humam Alwassel</a:t>
            </a:r>
            <a:r>
              <a:rPr lang="en-US" sz="3200" baseline="30000" dirty="0">
                <a:solidFill>
                  <a:schemeClr val="tx1">
                    <a:lumMod val="65000"/>
                    <a:lumOff val="35000"/>
                  </a:schemeClr>
                </a:solidFill>
                <a:latin typeface="Helvetica"/>
                <a:cs typeface="Helvetica"/>
              </a:rPr>
              <a:t>*</a:t>
            </a:r>
            <a:r>
              <a:rPr lang="en-US" sz="3200" dirty="0">
                <a:solidFill>
                  <a:schemeClr val="tx1">
                    <a:lumMod val="65000"/>
                    <a:lumOff val="35000"/>
                  </a:schemeClr>
                </a:solidFill>
                <a:latin typeface="Helvetica"/>
                <a:cs typeface="Helvetica"/>
              </a:rPr>
              <a:t>, Fabian Caba Heilbron</a:t>
            </a:r>
            <a:r>
              <a:rPr lang="en-US" sz="3200" baseline="30000" dirty="0">
                <a:solidFill>
                  <a:schemeClr val="tx1">
                    <a:lumMod val="65000"/>
                    <a:lumOff val="35000"/>
                  </a:schemeClr>
                </a:solidFill>
                <a:latin typeface="Helvetica"/>
                <a:cs typeface="Helvetica"/>
              </a:rPr>
              <a:t>*</a:t>
            </a:r>
            <a:r>
              <a:rPr lang="en-US" sz="3200" dirty="0">
                <a:solidFill>
                  <a:schemeClr val="tx1">
                    <a:lumMod val="65000"/>
                    <a:lumOff val="35000"/>
                  </a:schemeClr>
                </a:solidFill>
                <a:latin typeface="Helvetica"/>
                <a:cs typeface="Helvetica"/>
              </a:rPr>
              <a:t>, Bernard Ghanem</a:t>
            </a:r>
          </a:p>
          <a:p>
            <a:r>
              <a:rPr lang="en-US" sz="2000" dirty="0">
                <a:solidFill>
                  <a:schemeClr val="tx1">
                    <a:lumMod val="65000"/>
                    <a:lumOff val="35000"/>
                  </a:schemeClr>
                </a:solidFill>
                <a:latin typeface="Helvetica"/>
                <a:cs typeface="Helvetica"/>
              </a:rPr>
              <a:t>King Abdullah University of Science and Technology (KAUST), Saudi Arabia</a:t>
            </a:r>
          </a:p>
          <a:p>
            <a:endParaRPr lang="en-US" sz="2000" dirty="0">
              <a:solidFill>
                <a:schemeClr val="tx1">
                  <a:lumMod val="65000"/>
                  <a:lumOff val="35000"/>
                </a:schemeClr>
              </a:solidFill>
              <a:latin typeface="Helvetica"/>
              <a:cs typeface="Helvetica"/>
            </a:endParaRPr>
          </a:p>
          <a:p>
            <a:r>
              <a:rPr lang="en-US" sz="2000" dirty="0">
                <a:solidFill>
                  <a:schemeClr val="tx1">
                    <a:lumMod val="65000"/>
                    <a:lumOff val="35000"/>
                  </a:schemeClr>
                </a:solidFill>
                <a:latin typeface="Helvetica"/>
                <a:cs typeface="Helvetica"/>
              </a:rPr>
              <a:t>ECCV 2018</a:t>
            </a:r>
          </a:p>
          <a:p>
            <a:pPr algn="l"/>
            <a:endParaRPr lang="en-US" sz="2000" dirty="0">
              <a:solidFill>
                <a:schemeClr val="tx1">
                  <a:lumMod val="65000"/>
                  <a:lumOff val="35000"/>
                </a:schemeClr>
              </a:solidFill>
              <a:latin typeface="Helvetica"/>
              <a:cs typeface="Helvetica"/>
            </a:endParaRPr>
          </a:p>
          <a:p>
            <a:pPr algn="l"/>
            <a:endParaRPr lang="en-US" sz="2000" dirty="0">
              <a:solidFill>
                <a:schemeClr val="tx1">
                  <a:lumMod val="65000"/>
                  <a:lumOff val="35000"/>
                </a:schemeClr>
              </a:solidFill>
              <a:latin typeface="Helvetica"/>
              <a:cs typeface="Helvetica"/>
            </a:endParaRPr>
          </a:p>
          <a:p>
            <a:pPr algn="l"/>
            <a:endParaRPr lang="en-US" sz="2000" dirty="0">
              <a:solidFill>
                <a:schemeClr val="tx1">
                  <a:lumMod val="65000"/>
                  <a:lumOff val="35000"/>
                </a:schemeClr>
              </a:solidFill>
              <a:latin typeface="Helvetica"/>
              <a:cs typeface="Helvetica"/>
            </a:endParaRPr>
          </a:p>
          <a:p>
            <a:pPr algn="l"/>
            <a:endParaRPr lang="en-US" sz="1400" dirty="0">
              <a:solidFill>
                <a:schemeClr val="tx1">
                  <a:lumMod val="65000"/>
                  <a:lumOff val="35000"/>
                </a:schemeClr>
              </a:solidFill>
              <a:latin typeface="Helvetica"/>
              <a:cs typeface="Helvetica"/>
            </a:endParaRPr>
          </a:p>
          <a:p>
            <a:pPr algn="l"/>
            <a:endParaRPr lang="en-US" sz="1400" dirty="0">
              <a:solidFill>
                <a:schemeClr val="tx1">
                  <a:lumMod val="65000"/>
                  <a:lumOff val="35000"/>
                </a:schemeClr>
              </a:solidFill>
              <a:latin typeface="Helvetica"/>
              <a:cs typeface="Helvetica"/>
            </a:endParaRPr>
          </a:p>
          <a:p>
            <a:pPr algn="l"/>
            <a:r>
              <a:rPr lang="en-US" sz="1400" dirty="0">
                <a:solidFill>
                  <a:schemeClr val="tx1">
                    <a:lumMod val="65000"/>
                    <a:lumOff val="35000"/>
                  </a:schemeClr>
                </a:solidFill>
                <a:latin typeface="Helvetica"/>
                <a:cs typeface="Helvetica"/>
              </a:rPr>
              <a:t>* Equal contribution</a:t>
            </a:r>
          </a:p>
        </p:txBody>
      </p:sp>
      <p:pic>
        <p:nvPicPr>
          <p:cNvPr id="4" name="Picture 2" descr="Image result for kaust logo">
            <a:extLst>
              <a:ext uri="{FF2B5EF4-FFF2-40B4-BE49-F238E27FC236}">
                <a16:creationId xmlns:a16="http://schemas.microsoft.com/office/drawing/2014/main" id="{1915C7C6-43C7-0B4D-B399-8CF173C64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0838" y="160420"/>
            <a:ext cx="1634742" cy="751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078265"/>
      </p:ext>
    </p:extLst>
  </p:cSld>
  <p:clrMapOvr>
    <a:masterClrMapping/>
  </p:clrMapOvr>
  <mc:AlternateContent xmlns:mc="http://schemas.openxmlformats.org/markup-compatibility/2006" xmlns:p14="http://schemas.microsoft.com/office/powerpoint/2010/main">
    <mc:Choice Requires="p14">
      <p:transition spd="slow" p14:dur="800" advTm="4000">
        <p14:flythrough/>
      </p:transition>
    </mc:Choice>
    <mc:Fallback xmlns="">
      <p:transition spd="slow" advTm="4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u="sng" dirty="0">
                <a:solidFill>
                  <a:srgbClr val="595959"/>
                </a:solidFill>
                <a:latin typeface="Helvetica"/>
                <a:cs typeface="Helvetica"/>
              </a:rPr>
              <a:t>SECOND EXPERIMENT:</a:t>
            </a:r>
            <a:r>
              <a:rPr lang="en-US" sz="2400" b="1" dirty="0">
                <a:solidFill>
                  <a:srgbClr val="595959"/>
                </a:solidFill>
                <a:latin typeface="Helvetica"/>
                <a:cs typeface="Helvetica"/>
              </a:rPr>
              <a:t> To compare action spotting with action localization, we ask </a:t>
            </a:r>
            <a:r>
              <a:rPr lang="en-US" sz="2400" b="1" dirty="0" err="1">
                <a:solidFill>
                  <a:srgbClr val="595959"/>
                </a:solidFill>
                <a:latin typeface="Helvetica"/>
                <a:cs typeface="Helvetica"/>
              </a:rPr>
              <a:t>Turkers</a:t>
            </a:r>
            <a:r>
              <a:rPr lang="en-US" sz="2400" b="1" dirty="0">
                <a:solidFill>
                  <a:srgbClr val="595959"/>
                </a:solidFill>
                <a:latin typeface="Helvetica"/>
                <a:cs typeface="Helvetica"/>
              </a:rPr>
              <a:t> to find the starting time of single target actions in videos. We note that </a:t>
            </a:r>
            <a:r>
              <a:rPr lang="en-US" sz="2400" b="1" dirty="0" err="1">
                <a:solidFill>
                  <a:srgbClr val="595959"/>
                </a:solidFill>
                <a:latin typeface="Helvetica"/>
                <a:cs typeface="Helvetica"/>
              </a:rPr>
              <a:t>Turkers</a:t>
            </a:r>
            <a:r>
              <a:rPr lang="en-US" sz="2400" b="1" dirty="0">
                <a:solidFill>
                  <a:srgbClr val="595959"/>
                </a:solidFill>
                <a:latin typeface="Helvetica"/>
                <a:cs typeface="Helvetica"/>
              </a:rPr>
              <a:t> tend to first spot the action and then refine its temporal boundaries.</a:t>
            </a:r>
          </a:p>
        </p:txBody>
      </p:sp>
    </p:spTree>
    <p:extLst>
      <p:ext uri="{BB962C8B-B14F-4D97-AF65-F5344CB8AC3E}">
        <p14:creationId xmlns:p14="http://schemas.microsoft.com/office/powerpoint/2010/main" val="815880797"/>
      </p:ext>
    </p:extLst>
  </p:cSld>
  <p:clrMapOvr>
    <a:masterClrMapping/>
  </p:clrMapOvr>
  <p:transition spd="slow" advTm="5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Interestingly, while searching, </a:t>
            </a:r>
            <a:r>
              <a:rPr lang="en-US" sz="2400" b="1" dirty="0" err="1">
                <a:solidFill>
                  <a:srgbClr val="595959"/>
                </a:solidFill>
                <a:latin typeface="Helvetica"/>
                <a:cs typeface="Helvetica"/>
              </a:rPr>
              <a:t>Turkers</a:t>
            </a:r>
            <a:r>
              <a:rPr lang="en-US" sz="2400" b="1" dirty="0">
                <a:solidFill>
                  <a:srgbClr val="595959"/>
                </a:solidFill>
                <a:latin typeface="Helvetica"/>
                <a:cs typeface="Helvetica"/>
              </a:rPr>
              <a:t> perform </a:t>
            </a:r>
            <a:r>
              <a:rPr lang="en-US" sz="2400" b="1" i="1" dirty="0">
                <a:solidFill>
                  <a:srgbClr val="595959"/>
                </a:solidFill>
                <a:latin typeface="Helvetica"/>
                <a:cs typeface="Helvetica"/>
              </a:rPr>
              <a:t>three times </a:t>
            </a:r>
            <a:r>
              <a:rPr lang="en-US" sz="2400" b="1" dirty="0">
                <a:solidFill>
                  <a:srgbClr val="595959"/>
                </a:solidFill>
                <a:latin typeface="Helvetica"/>
                <a:cs typeface="Helvetica"/>
              </a:rPr>
              <a:t>more search steps to refine the temporal boundaries of an action, as compared to the number of search steps needed for spotting the same action.</a:t>
            </a:r>
          </a:p>
        </p:txBody>
      </p:sp>
      <p:grpSp>
        <p:nvGrpSpPr>
          <p:cNvPr id="2" name="Group 1"/>
          <p:cNvGrpSpPr/>
          <p:nvPr/>
        </p:nvGrpSpPr>
        <p:grpSpPr>
          <a:xfrm>
            <a:off x="192601" y="128337"/>
            <a:ext cx="8725518" cy="6345830"/>
            <a:chOff x="192601" y="128337"/>
            <a:chExt cx="8725518" cy="6345830"/>
          </a:xfrm>
        </p:grpSpPr>
        <p:graphicFrame>
          <p:nvGraphicFramePr>
            <p:cNvPr id="12" name="Object 11"/>
            <p:cNvGraphicFramePr>
              <a:graphicFrameLocks noChangeAspect="1"/>
            </p:cNvGraphicFramePr>
            <p:nvPr>
              <p:extLst>
                <p:ext uri="{D42A27DB-BD31-4B8C-83A1-F6EECF244321}">
                  <p14:modId xmlns:p14="http://schemas.microsoft.com/office/powerpoint/2010/main" val="197703797"/>
                </p:ext>
              </p:extLst>
            </p:nvPr>
          </p:nvGraphicFramePr>
          <p:xfrm>
            <a:off x="192601" y="128337"/>
            <a:ext cx="8725518" cy="6345830"/>
          </p:xfrm>
          <a:graphic>
            <a:graphicData uri="http://schemas.openxmlformats.org/presentationml/2006/ole">
              <mc:AlternateContent xmlns:mc="http://schemas.openxmlformats.org/markup-compatibility/2006">
                <mc:Choice xmlns:v="urn:schemas-microsoft-com:vml" Requires="v">
                  <p:oleObj spid="_x0000_s10302" name="Acrobat Document" r:id="rId3" imgW="5657690" imgH="4114800" progId="AcroExch.Document.2015">
                    <p:embed/>
                  </p:oleObj>
                </mc:Choice>
                <mc:Fallback>
                  <p:oleObj name="Acrobat Document" r:id="rId3" imgW="5657690" imgH="4114800" progId="AcroExch.Document.2015">
                    <p:embed/>
                    <p:pic>
                      <p:nvPicPr>
                        <p:cNvPr id="7" name="Object 6"/>
                        <p:cNvPicPr/>
                        <p:nvPr/>
                      </p:nvPicPr>
                      <p:blipFill>
                        <a:blip r:embed="rId4"/>
                        <a:stretch>
                          <a:fillRect/>
                        </a:stretch>
                      </p:blipFill>
                      <p:spPr>
                        <a:xfrm>
                          <a:off x="192601" y="128337"/>
                          <a:ext cx="8725518" cy="6345830"/>
                        </a:xfrm>
                        <a:prstGeom prst="rect">
                          <a:avLst/>
                        </a:prstGeom>
                      </p:spPr>
                    </p:pic>
                  </p:oleObj>
                </mc:Fallback>
              </mc:AlternateContent>
            </a:graphicData>
          </a:graphic>
        </p:graphicFrame>
        <p:sp>
          <p:nvSpPr>
            <p:cNvPr id="10" name="Rectangle 9"/>
            <p:cNvSpPr/>
            <p:nvPr/>
          </p:nvSpPr>
          <p:spPr>
            <a:xfrm>
              <a:off x="250178" y="188651"/>
              <a:ext cx="4238360" cy="6285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878989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u="sng" dirty="0">
                <a:solidFill>
                  <a:srgbClr val="595959"/>
                </a:solidFill>
                <a:latin typeface="Helvetica"/>
                <a:cs typeface="Helvetica"/>
              </a:rPr>
              <a:t>This observation</a:t>
            </a:r>
            <a:r>
              <a:rPr lang="en-US" sz="2400" b="1" dirty="0">
                <a:solidFill>
                  <a:srgbClr val="595959"/>
                </a:solidFill>
                <a:latin typeface="Helvetica"/>
                <a:cs typeface="Helvetica"/>
              </a:rPr>
              <a:t> motivates our intuition that action spotting can be performed more efficiently than action localization, especially when target instances are short in duration and sparse in frequency within a video. </a:t>
            </a:r>
          </a:p>
        </p:txBody>
      </p:sp>
      <p:grpSp>
        <p:nvGrpSpPr>
          <p:cNvPr id="8" name="Group 7"/>
          <p:cNvGrpSpPr/>
          <p:nvPr/>
        </p:nvGrpSpPr>
        <p:grpSpPr>
          <a:xfrm>
            <a:off x="192601" y="128337"/>
            <a:ext cx="8725518" cy="6345830"/>
            <a:chOff x="192601" y="128337"/>
            <a:chExt cx="8725518" cy="6345830"/>
          </a:xfrm>
        </p:grpSpPr>
        <p:graphicFrame>
          <p:nvGraphicFramePr>
            <p:cNvPr id="9" name="Object 8"/>
            <p:cNvGraphicFramePr>
              <a:graphicFrameLocks noChangeAspect="1"/>
            </p:cNvGraphicFramePr>
            <p:nvPr>
              <p:extLst>
                <p:ext uri="{D42A27DB-BD31-4B8C-83A1-F6EECF244321}">
                  <p14:modId xmlns:p14="http://schemas.microsoft.com/office/powerpoint/2010/main" val="722036118"/>
                </p:ext>
              </p:extLst>
            </p:nvPr>
          </p:nvGraphicFramePr>
          <p:xfrm>
            <a:off x="192601" y="128337"/>
            <a:ext cx="8725518" cy="6345830"/>
          </p:xfrm>
          <a:graphic>
            <a:graphicData uri="http://schemas.openxmlformats.org/presentationml/2006/ole">
              <mc:AlternateContent xmlns:mc="http://schemas.openxmlformats.org/markup-compatibility/2006">
                <mc:Choice xmlns:v="urn:schemas-microsoft-com:vml" Requires="v">
                  <p:oleObj spid="_x0000_s11329" name="Acrobat Document" r:id="rId3" imgW="5657690" imgH="4114800" progId="AcroExch.Document.2015">
                    <p:embed/>
                  </p:oleObj>
                </mc:Choice>
                <mc:Fallback>
                  <p:oleObj name="Acrobat Document" r:id="rId3" imgW="5657690" imgH="4114800" progId="AcroExch.Document.2015">
                    <p:embed/>
                    <p:pic>
                      <p:nvPicPr>
                        <p:cNvPr id="12" name="Object 11"/>
                        <p:cNvPicPr/>
                        <p:nvPr/>
                      </p:nvPicPr>
                      <p:blipFill>
                        <a:blip r:embed="rId4"/>
                        <a:stretch>
                          <a:fillRect/>
                        </a:stretch>
                      </p:blipFill>
                      <p:spPr>
                        <a:xfrm>
                          <a:off x="192601" y="128337"/>
                          <a:ext cx="8725518" cy="6345830"/>
                        </a:xfrm>
                        <a:prstGeom prst="rect">
                          <a:avLst/>
                        </a:prstGeom>
                      </p:spPr>
                    </p:pic>
                  </p:oleObj>
                </mc:Fallback>
              </mc:AlternateContent>
            </a:graphicData>
          </a:graphic>
        </p:graphicFrame>
        <p:sp>
          <p:nvSpPr>
            <p:cNvPr id="10" name="Rectangle 9"/>
            <p:cNvSpPr/>
            <p:nvPr/>
          </p:nvSpPr>
          <p:spPr>
            <a:xfrm>
              <a:off x="250178" y="188651"/>
              <a:ext cx="4238360" cy="6285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291439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To address the absence of data recording the behavior of human annotators, we put forward the </a:t>
            </a:r>
            <a:r>
              <a:rPr lang="en-US" sz="2400" b="1" i="1" dirty="0">
                <a:solidFill>
                  <a:srgbClr val="595959"/>
                </a:solidFill>
                <a:latin typeface="Helvetica"/>
                <a:cs typeface="Helvetica"/>
              </a:rPr>
              <a:t>Human Searches </a:t>
            </a:r>
            <a:r>
              <a:rPr lang="en-US" sz="2400" b="1" dirty="0">
                <a:solidFill>
                  <a:srgbClr val="595959"/>
                </a:solidFill>
                <a:latin typeface="Helvetica"/>
                <a:cs typeface="Helvetica"/>
              </a:rPr>
              <a:t>dataset, a new dataset composed of the search sequences of human annotators for the AVA and THUMOS14 datasets.</a:t>
            </a:r>
          </a:p>
        </p:txBody>
      </p:sp>
    </p:spTree>
    <p:extLst>
      <p:ext uri="{BB962C8B-B14F-4D97-AF65-F5344CB8AC3E}">
        <p14:creationId xmlns:p14="http://schemas.microsoft.com/office/powerpoint/2010/main" val="757837277"/>
      </p:ext>
    </p:extLst>
  </p:cSld>
  <p:clrMapOvr>
    <a:masterClrMapping/>
  </p:clrMapOvr>
  <p:transition spd="slow" advTm="7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This new dataset contains the search step sequences of human annotators like the ones shown above (top from </a:t>
            </a:r>
            <a:r>
              <a:rPr lang="en-US" sz="2400" b="1" i="1" dirty="0">
                <a:solidFill>
                  <a:srgbClr val="595959"/>
                </a:solidFill>
                <a:latin typeface="Helvetica"/>
                <a:cs typeface="Helvetica"/>
              </a:rPr>
              <a:t>AVA searches</a:t>
            </a:r>
            <a:r>
              <a:rPr lang="en-US" sz="2400" b="1" dirty="0">
                <a:solidFill>
                  <a:srgbClr val="595959"/>
                </a:solidFill>
                <a:latin typeface="Helvetica"/>
                <a:cs typeface="Helvetica"/>
              </a:rPr>
              <a:t> dataset; bottom from </a:t>
            </a:r>
            <a:r>
              <a:rPr lang="en-US" sz="2400" b="1" i="1" dirty="0">
                <a:solidFill>
                  <a:srgbClr val="595959"/>
                </a:solidFill>
                <a:latin typeface="Helvetica"/>
                <a:cs typeface="Helvetica"/>
              </a:rPr>
              <a:t>THUMOS14 searches </a:t>
            </a:r>
            <a:r>
              <a:rPr lang="en-US" sz="2400" b="1" dirty="0">
                <a:solidFill>
                  <a:srgbClr val="595959"/>
                </a:solidFill>
                <a:latin typeface="Helvetica"/>
                <a:cs typeface="Helvetica"/>
              </a:rPr>
              <a:t>dataset).</a:t>
            </a:r>
          </a:p>
          <a:p>
            <a:pPr lvl="0"/>
            <a:r>
              <a:rPr lang="en-US" sz="1400" b="1" dirty="0">
                <a:solidFill>
                  <a:srgbClr val="595959"/>
                </a:solidFill>
                <a:latin typeface="Helvetica"/>
                <a:cs typeface="Helvetica"/>
              </a:rPr>
              <a:t>* Shaded green area is where the spotting target of the given task occurs in the video.</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13716000" cy="2472267"/>
          </a:xfrm>
          <a:prstGeom prst="rect">
            <a:avLst/>
          </a:prstGeom>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1840"/>
            <a:ext cx="13716000" cy="2472267"/>
          </a:xfrm>
          <a:prstGeom prst="rect">
            <a:avLst/>
          </a:prstGeom>
          <a:ln>
            <a:noFill/>
          </a:ln>
        </p:spPr>
      </p:pic>
    </p:spTree>
    <p:extLst>
      <p:ext uri="{BB962C8B-B14F-4D97-AF65-F5344CB8AC3E}">
        <p14:creationId xmlns:p14="http://schemas.microsoft.com/office/powerpoint/2010/main" val="92189222"/>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Using this new dataset, we propose </a:t>
            </a:r>
            <a:r>
              <a:rPr lang="en-US" sz="2400" b="1" i="1" dirty="0">
                <a:solidFill>
                  <a:srgbClr val="595959"/>
                </a:solidFill>
                <a:latin typeface="Helvetica"/>
                <a:cs typeface="Helvetica"/>
              </a:rPr>
              <a:t>Action Search</a:t>
            </a:r>
            <a:r>
              <a:rPr lang="en-US" sz="2400" b="1" dirty="0">
                <a:solidFill>
                  <a:srgbClr val="595959"/>
                </a:solidFill>
                <a:latin typeface="Helvetica"/>
                <a:cs typeface="Helvetica"/>
              </a:rPr>
              <a:t>, a novel Recurrent Neural Network  approach that mimics the way humans spot targets in untrimmed videos.</a:t>
            </a:r>
          </a:p>
        </p:txBody>
      </p:sp>
    </p:spTree>
    <p:extLst>
      <p:ext uri="{BB962C8B-B14F-4D97-AF65-F5344CB8AC3E}">
        <p14:creationId xmlns:p14="http://schemas.microsoft.com/office/powerpoint/2010/main" val="18120902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2232" y="-1428636"/>
            <a:ext cx="13243034" cy="770613"/>
            <a:chOff x="178912" y="80566"/>
            <a:chExt cx="12801600" cy="744926"/>
          </a:xfrm>
        </p:grpSpPr>
        <p:sp>
          <p:nvSpPr>
            <p:cNvPr id="292" name="Rectangle 291"/>
            <p:cNvSpPr/>
            <p:nvPr/>
          </p:nvSpPr>
          <p:spPr>
            <a:xfrm>
              <a:off x="5778627" y="550141"/>
              <a:ext cx="707136" cy="274320"/>
            </a:xfrm>
            <a:prstGeom prst="rect">
              <a:avLst/>
            </a:prstGeom>
            <a:solidFill>
              <a:srgbClr val="FB9A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nvGrpSpPr>
            <p:cNvPr id="306" name="Group 305"/>
            <p:cNvGrpSpPr/>
            <p:nvPr/>
          </p:nvGrpSpPr>
          <p:grpSpPr>
            <a:xfrm>
              <a:off x="178912" y="80566"/>
              <a:ext cx="12801600" cy="744926"/>
              <a:chOff x="247683" y="4623317"/>
              <a:chExt cx="12801601" cy="744926"/>
            </a:xfrm>
          </p:grpSpPr>
          <p:sp>
            <p:nvSpPr>
              <p:cNvPr id="345" name="Rectangle 344"/>
              <p:cNvSpPr/>
              <p:nvPr/>
            </p:nvSpPr>
            <p:spPr>
              <a:xfrm>
                <a:off x="247683" y="5093923"/>
                <a:ext cx="12801601" cy="274320"/>
              </a:xfrm>
              <a:prstGeom prst="rect">
                <a:avLst/>
              </a:prstGeom>
              <a:no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346" name="Straight Arrow Connector 345"/>
              <p:cNvCxnSpPr/>
              <p:nvPr/>
            </p:nvCxnSpPr>
            <p:spPr>
              <a:xfrm>
                <a:off x="247683" y="4989565"/>
                <a:ext cx="12801601"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7" name="Rectangle 346"/>
                  <p:cNvSpPr>
                    <a:spLocks noChangeAspect="1"/>
                  </p:cNvSpPr>
                  <p:nvPr/>
                </p:nvSpPr>
                <p:spPr>
                  <a:xfrm>
                    <a:off x="11504487" y="4623317"/>
                    <a:ext cx="595773" cy="380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spAutoFit/>
                  </a:bodyPr>
                  <a:lstStyle/>
                  <a:p>
                    <a:pPr defTabSz="950297"/>
                    <a14:m>
                      <m:oMathPara xmlns:m="http://schemas.openxmlformats.org/officeDocument/2006/math">
                        <m:oMathParaPr>
                          <m:jc m:val="centerGroup"/>
                        </m:oMathParaPr>
                        <m:oMath xmlns:m="http://schemas.openxmlformats.org/officeDocument/2006/math">
                          <m:r>
                            <m:rPr>
                              <m:sty m:val="p"/>
                            </m:rPr>
                            <a:rPr lang="en-US" sz="1870" b="0" i="0" smtClean="0">
                              <a:solidFill>
                                <a:prstClr val="black"/>
                              </a:solidFill>
                              <a:latin typeface="Cambria Math" panose="02040503050406030204" pitchFamily="18" charset="0"/>
                            </a:rPr>
                            <m:t>Video</m:t>
                          </m:r>
                          <m:r>
                            <a:rPr lang="en-US" sz="1870" b="0" i="0" smtClean="0">
                              <a:solidFill>
                                <a:prstClr val="black"/>
                              </a:solidFill>
                              <a:latin typeface="Cambria Math" panose="02040503050406030204" pitchFamily="18" charset="0"/>
                            </a:rPr>
                            <m:t> </m:t>
                          </m:r>
                          <m:r>
                            <m:rPr>
                              <m:sty m:val="p"/>
                            </m:rPr>
                            <a:rPr lang="en-US" sz="1870" b="0" i="0" smtClean="0">
                              <a:solidFill>
                                <a:prstClr val="black"/>
                              </a:solidFill>
                              <a:latin typeface="Cambria Math" panose="02040503050406030204" pitchFamily="18" charset="0"/>
                            </a:rPr>
                            <m:t>Time</m:t>
                          </m:r>
                        </m:oMath>
                      </m:oMathPara>
                    </a14:m>
                    <a:endParaRPr lang="en-US" sz="1870" dirty="0">
                      <a:solidFill>
                        <a:prstClr val="black"/>
                      </a:solidFill>
                    </a:endParaRPr>
                  </a:p>
                </p:txBody>
              </p:sp>
            </mc:Choice>
            <mc:Fallback xmlns="">
              <p:sp>
                <p:nvSpPr>
                  <p:cNvPr id="347" name="Rectangle 346"/>
                  <p:cNvSpPr>
                    <a:spLocks noRot="1" noChangeAspect="1" noMove="1" noResize="1" noEditPoints="1" noAdjustHandles="1" noChangeArrowheads="1" noChangeShapeType="1" noTextEdit="1"/>
                  </p:cNvSpPr>
                  <p:nvPr/>
                </p:nvSpPr>
                <p:spPr>
                  <a:xfrm>
                    <a:off x="11504487" y="4623317"/>
                    <a:ext cx="595773" cy="380104"/>
                  </a:xfrm>
                  <a:prstGeom prst="rect">
                    <a:avLst/>
                  </a:prstGeom>
                  <a:blipFill>
                    <a:blip r:embed="rId2"/>
                    <a:stretch>
                      <a:fillRect r="-116832"/>
                    </a:stretch>
                  </a:blipFill>
                  <a:ln>
                    <a:noFill/>
                  </a:ln>
                </p:spPr>
                <p:txBody>
                  <a:bodyPr/>
                  <a:lstStyle/>
                  <a:p>
                    <a:r>
                      <a:rPr lang="en-US">
                        <a:noFill/>
                      </a:rPr>
                      <a:t> </a:t>
                    </a:r>
                  </a:p>
                </p:txBody>
              </p:sp>
            </mc:Fallback>
          </mc:AlternateContent>
        </p:grpSp>
      </p:grpSp>
      <p:grpSp>
        <p:nvGrpSpPr>
          <p:cNvPr id="9" name="Group 8"/>
          <p:cNvGrpSpPr/>
          <p:nvPr/>
        </p:nvGrpSpPr>
        <p:grpSpPr>
          <a:xfrm>
            <a:off x="2513275" y="1329048"/>
            <a:ext cx="1144971" cy="855043"/>
            <a:chOff x="2374254" y="1293202"/>
            <a:chExt cx="1106805" cy="826542"/>
          </a:xfrm>
        </p:grpSpPr>
        <mc:AlternateContent xmlns:mc="http://schemas.openxmlformats.org/markup-compatibility/2006" xmlns:a14="http://schemas.microsoft.com/office/drawing/2010/main">
          <mc:Choice Requires="a14">
            <p:sp>
              <p:nvSpPr>
                <p:cNvPr id="139" name="TextBox 138"/>
                <p:cNvSpPr txBox="1"/>
                <p:nvPr/>
              </p:nvSpPr>
              <p:spPr>
                <a:xfrm>
                  <a:off x="2681973" y="1841565"/>
                  <a:ext cx="48799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−2</m:t>
                            </m:r>
                          </m:sub>
                        </m:sSub>
                      </m:oMath>
                    </m:oMathPara>
                  </a14:m>
                  <a:endParaRPr lang="en-US" sz="1870" dirty="0">
                    <a:solidFill>
                      <a:prstClr val="black"/>
                    </a:solidFill>
                  </a:endParaRPr>
                </a:p>
              </p:txBody>
            </p:sp>
          </mc:Choice>
          <mc:Fallback xmlns="">
            <p:sp>
              <p:nvSpPr>
                <p:cNvPr id="139" name="TextBox 138"/>
                <p:cNvSpPr txBox="1">
                  <a:spLocks noRot="1" noChangeAspect="1" noMove="1" noResize="1" noEditPoints="1" noAdjustHandles="1" noChangeArrowheads="1" noChangeShapeType="1" noTextEdit="1"/>
                </p:cNvSpPr>
                <p:nvPr/>
              </p:nvSpPr>
              <p:spPr>
                <a:xfrm>
                  <a:off x="2681973" y="1841565"/>
                  <a:ext cx="487990" cy="278179"/>
                </a:xfrm>
                <a:prstGeom prst="rect">
                  <a:avLst/>
                </a:prstGeom>
                <a:blipFill>
                  <a:blip r:embed="rId3"/>
                  <a:stretch>
                    <a:fillRect l="-12195" r="-3659" b="-19149"/>
                  </a:stretch>
                </a:blipFill>
              </p:spPr>
              <p:txBody>
                <a:bodyPr/>
                <a:lstStyle/>
                <a:p>
                  <a:r>
                    <a:rPr lang="en-US">
                      <a:noFill/>
                    </a:rPr>
                    <a:t> </a:t>
                  </a:r>
                </a:p>
              </p:txBody>
            </p:sp>
          </mc:Fallback>
        </mc:AlternateContent>
        <p:cxnSp>
          <p:nvCxnSpPr>
            <p:cNvPr id="142" name="Straight Arrow Connector 141"/>
            <p:cNvCxnSpPr/>
            <p:nvPr/>
          </p:nvCxnSpPr>
          <p:spPr>
            <a:xfrm>
              <a:off x="2374254" y="1847848"/>
              <a:ext cx="10972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a:off x="2383779" y="1607734"/>
              <a:ext cx="1097280" cy="0"/>
            </a:xfrm>
            <a:prstGeom prst="straightConnector1">
              <a:avLst/>
            </a:prstGeom>
            <a:ln w="22225">
              <a:solidFill>
                <a:srgbClr val="FF7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1" name="TextBox 140"/>
                <p:cNvSpPr txBox="1"/>
                <p:nvPr/>
              </p:nvSpPr>
              <p:spPr>
                <a:xfrm>
                  <a:off x="2588379" y="1293202"/>
                  <a:ext cx="826168"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FF7F00"/>
                                </a:solidFill>
                                <a:latin typeface="Cambria Math" panose="02040503050406030204" pitchFamily="18" charset="0"/>
                              </a:rPr>
                            </m:ctrlPr>
                          </m:sSubPr>
                          <m:e>
                            <m:r>
                              <a:rPr lang="en-US" sz="1870" i="1">
                                <a:solidFill>
                                  <a:srgbClr val="FF7F00"/>
                                </a:solidFill>
                                <a:latin typeface="Cambria Math" panose="02040503050406030204" pitchFamily="18" charset="0"/>
                              </a:rPr>
                              <m:t>𝑓</m:t>
                            </m:r>
                            <m:r>
                              <a:rPr lang="en-US" sz="1870" i="1">
                                <a:solidFill>
                                  <a:srgbClr val="FF7F00"/>
                                </a:solidFill>
                                <a:latin typeface="Cambria Math" panose="02040503050406030204" pitchFamily="18" charset="0"/>
                              </a:rPr>
                              <m:t>(</m:t>
                            </m:r>
                            <m:r>
                              <a:rPr lang="en-US" sz="1870" b="1" i="0">
                                <a:solidFill>
                                  <a:srgbClr val="FF7F00"/>
                                </a:solidFill>
                                <a:latin typeface="Cambria Math" panose="02040503050406030204" pitchFamily="18" charset="0"/>
                              </a:rPr>
                              <m:t>𝐗</m:t>
                            </m:r>
                          </m:e>
                          <m:sub>
                            <m:r>
                              <a:rPr lang="en-US" sz="1870" i="1">
                                <a:solidFill>
                                  <a:srgbClr val="FF7F00"/>
                                </a:solidFill>
                                <a:latin typeface="Cambria Math" panose="02040503050406030204" pitchFamily="18" charset="0"/>
                              </a:rPr>
                              <m:t>𝑖</m:t>
                            </m:r>
                            <m:r>
                              <a:rPr lang="en-US" sz="1870" i="1">
                                <a:solidFill>
                                  <a:srgbClr val="FF7F00"/>
                                </a:solidFill>
                                <a:latin typeface="Cambria Math" panose="02040503050406030204" pitchFamily="18" charset="0"/>
                              </a:rPr>
                              <m:t>−2</m:t>
                            </m:r>
                          </m:sub>
                        </m:sSub>
                        <m:r>
                          <a:rPr lang="en-US" sz="1870" i="1">
                            <a:solidFill>
                              <a:srgbClr val="FF7F00"/>
                            </a:solidFill>
                            <a:latin typeface="Cambria Math" panose="02040503050406030204" pitchFamily="18" charset="0"/>
                          </a:rPr>
                          <m:t>)</m:t>
                        </m:r>
                      </m:oMath>
                    </m:oMathPara>
                  </a14:m>
                  <a:endParaRPr lang="en-US" sz="1870" dirty="0">
                    <a:solidFill>
                      <a:srgbClr val="FF7F00"/>
                    </a:solidFill>
                  </a:endParaRPr>
                </a:p>
              </p:txBody>
            </p:sp>
          </mc:Choice>
          <mc:Fallback xmlns="">
            <p:sp>
              <p:nvSpPr>
                <p:cNvPr id="141" name="TextBox 140"/>
                <p:cNvSpPr txBox="1">
                  <a:spLocks noRot="1" noChangeAspect="1" noMove="1" noResize="1" noEditPoints="1" noAdjustHandles="1" noChangeArrowheads="1" noChangeShapeType="1" noTextEdit="1"/>
                </p:cNvSpPr>
                <p:nvPr/>
              </p:nvSpPr>
              <p:spPr>
                <a:xfrm>
                  <a:off x="2588379" y="1293202"/>
                  <a:ext cx="826168" cy="278179"/>
                </a:xfrm>
                <a:prstGeom prst="rect">
                  <a:avLst/>
                </a:prstGeom>
                <a:blipFill>
                  <a:blip r:embed="rId4"/>
                  <a:stretch>
                    <a:fillRect l="-9286" t="-2128" r="-10000" b="-38298"/>
                  </a:stretch>
                </a:blipFill>
              </p:spPr>
              <p:txBody>
                <a:bodyPr/>
                <a:lstStyle/>
                <a:p>
                  <a:r>
                    <a:rPr lang="en-US">
                      <a:noFill/>
                    </a:rPr>
                    <a:t> </a:t>
                  </a:r>
                </a:p>
              </p:txBody>
            </p:sp>
          </mc:Fallback>
        </mc:AlternateContent>
      </p:grpSp>
      <p:cxnSp>
        <p:nvCxnSpPr>
          <p:cNvPr id="144" name="Straight Arrow Connector 257"/>
          <p:cNvCxnSpPr>
            <a:stCxn id="63" idx="4"/>
            <a:endCxn id="157" idx="2"/>
          </p:cNvCxnSpPr>
          <p:nvPr/>
        </p:nvCxnSpPr>
        <p:spPr>
          <a:xfrm rot="5400000" flipH="1" flipV="1">
            <a:off x="2692242" y="798225"/>
            <a:ext cx="795786" cy="872943"/>
          </a:xfrm>
          <a:prstGeom prst="bentConnector3">
            <a:avLst>
              <a:gd name="adj1" fmla="val 50000"/>
            </a:avLst>
          </a:prstGeom>
          <a:ln w="31750">
            <a:solidFill>
              <a:srgbClr val="FF7F00"/>
            </a:solidFill>
            <a:tailEnd type="triangle"/>
          </a:ln>
        </p:spPr>
        <p:style>
          <a:lnRef idx="1">
            <a:schemeClr val="accent1"/>
          </a:lnRef>
          <a:fillRef idx="0">
            <a:schemeClr val="accent1"/>
          </a:fillRef>
          <a:effectRef idx="0">
            <a:schemeClr val="accent1"/>
          </a:effectRef>
          <a:fontRef idx="minor">
            <a:schemeClr val="tx1"/>
          </a:fontRef>
        </p:style>
      </p:cxnSp>
      <p:sp>
        <p:nvSpPr>
          <p:cNvPr id="157" name="Rectangle 156"/>
          <p:cNvSpPr>
            <a:spLocks/>
          </p:cNvSpPr>
          <p:nvPr/>
        </p:nvSpPr>
        <p:spPr>
          <a:xfrm>
            <a:off x="3432014" y="553024"/>
            <a:ext cx="189186" cy="283779"/>
          </a:xfrm>
          <a:prstGeom prst="rect">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sp>
        <p:nvSpPr>
          <p:cNvPr id="158" name="Rectangle 157"/>
          <p:cNvSpPr>
            <a:spLocks/>
          </p:cNvSpPr>
          <p:nvPr/>
        </p:nvSpPr>
        <p:spPr>
          <a:xfrm>
            <a:off x="928033" y="5479953"/>
            <a:ext cx="189186" cy="283779"/>
          </a:xfrm>
          <a:prstGeom prst="rect">
            <a:avLst/>
          </a:prstGeom>
          <a:solidFill>
            <a:srgbClr val="8A3C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159" name="Curved Connector 584"/>
          <p:cNvCxnSpPr/>
          <p:nvPr/>
        </p:nvCxnSpPr>
        <p:spPr>
          <a:xfrm rot="5400000" flipH="1" flipV="1">
            <a:off x="1251628" y="4678515"/>
            <a:ext cx="562352" cy="1040524"/>
          </a:xfrm>
          <a:prstGeom prst="bentConnector3">
            <a:avLst/>
          </a:prstGeom>
          <a:ln w="31750">
            <a:solidFill>
              <a:srgbClr val="8A3CC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0" name="TextBox 159"/>
              <p:cNvSpPr txBox="1"/>
              <p:nvPr/>
            </p:nvSpPr>
            <p:spPr>
              <a:xfrm>
                <a:off x="585791" y="5880450"/>
                <a:ext cx="854657"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8A3CC4"/>
                              </a:solidFill>
                              <a:latin typeface="Cambria Math" panose="02040503050406030204" pitchFamily="18" charset="0"/>
                            </a:rPr>
                          </m:ctrlPr>
                        </m:sSubPr>
                        <m:e>
                          <m:r>
                            <a:rPr lang="en-US" sz="1870" i="1">
                              <a:solidFill>
                                <a:srgbClr val="8A3CC4"/>
                              </a:solidFill>
                              <a:latin typeface="Cambria Math" panose="02040503050406030204" pitchFamily="18" charset="0"/>
                            </a:rPr>
                            <m:t>𝑓</m:t>
                          </m:r>
                          <m:r>
                            <a:rPr lang="en-US" sz="1870" i="1">
                              <a:solidFill>
                                <a:srgbClr val="8A3CC4"/>
                              </a:solidFill>
                              <a:latin typeface="Cambria Math" panose="02040503050406030204" pitchFamily="18" charset="0"/>
                            </a:rPr>
                            <m:t>(</m:t>
                          </m:r>
                          <m:r>
                            <a:rPr lang="en-US" sz="1870" b="1" i="0">
                              <a:solidFill>
                                <a:srgbClr val="8A3CC4"/>
                              </a:solidFill>
                              <a:latin typeface="Cambria Math" panose="02040503050406030204" pitchFamily="18" charset="0"/>
                            </a:rPr>
                            <m:t>𝐗</m:t>
                          </m:r>
                        </m:e>
                        <m:sub>
                          <m:r>
                            <a:rPr lang="en-US" sz="1870" i="1">
                              <a:solidFill>
                                <a:srgbClr val="8A3CC4"/>
                              </a:solidFill>
                              <a:latin typeface="Cambria Math" panose="02040503050406030204" pitchFamily="18" charset="0"/>
                            </a:rPr>
                            <m:t>𝑖</m:t>
                          </m:r>
                          <m:r>
                            <a:rPr lang="en-US" sz="1870" i="1">
                              <a:solidFill>
                                <a:srgbClr val="8A3CC4"/>
                              </a:solidFill>
                              <a:latin typeface="Cambria Math" panose="02040503050406030204" pitchFamily="18" charset="0"/>
                            </a:rPr>
                            <m:t>−3</m:t>
                          </m:r>
                        </m:sub>
                      </m:sSub>
                      <m:r>
                        <a:rPr lang="en-US" sz="1870" i="1">
                          <a:solidFill>
                            <a:srgbClr val="8A3CC4"/>
                          </a:solidFill>
                          <a:latin typeface="Cambria Math" panose="02040503050406030204" pitchFamily="18" charset="0"/>
                        </a:rPr>
                        <m:t>)</m:t>
                      </m:r>
                    </m:oMath>
                  </m:oMathPara>
                </a14:m>
                <a:endParaRPr lang="en-US" sz="1870" dirty="0">
                  <a:solidFill>
                    <a:srgbClr val="8A3CC4"/>
                  </a:solidFill>
                </a:endParaRPr>
              </a:p>
            </p:txBody>
          </p:sp>
        </mc:Choice>
        <mc:Fallback xmlns="">
          <p:sp>
            <p:nvSpPr>
              <p:cNvPr id="160" name="TextBox 159"/>
              <p:cNvSpPr txBox="1">
                <a:spLocks noRot="1" noChangeAspect="1" noMove="1" noResize="1" noEditPoints="1" noAdjustHandles="1" noChangeArrowheads="1" noChangeShapeType="1" noTextEdit="1"/>
              </p:cNvSpPr>
              <p:nvPr/>
            </p:nvSpPr>
            <p:spPr>
              <a:xfrm>
                <a:off x="585791" y="5880450"/>
                <a:ext cx="854657" cy="287771"/>
              </a:xfrm>
              <a:prstGeom prst="rect">
                <a:avLst/>
              </a:prstGeom>
              <a:blipFill>
                <a:blip r:embed="rId5"/>
                <a:stretch>
                  <a:fillRect l="-9286" t="-2128" r="-10000" b="-38298"/>
                </a:stretch>
              </a:blipFill>
            </p:spPr>
            <p:txBody>
              <a:bodyPr/>
              <a:lstStyle/>
              <a:p>
                <a:r>
                  <a:rPr lang="en-US">
                    <a:noFill/>
                  </a:rPr>
                  <a:t> </a:t>
                </a:r>
              </a:p>
            </p:txBody>
          </p:sp>
        </mc:Fallback>
      </mc:AlternateContent>
      <p:grpSp>
        <p:nvGrpSpPr>
          <p:cNvPr id="6" name="Group 5"/>
          <p:cNvGrpSpPr/>
          <p:nvPr/>
        </p:nvGrpSpPr>
        <p:grpSpPr>
          <a:xfrm>
            <a:off x="650193" y="2592848"/>
            <a:ext cx="1723346" cy="662152"/>
            <a:chOff x="573274" y="2514875"/>
            <a:chExt cx="1665901" cy="640080"/>
          </a:xfrm>
        </p:grpSpPr>
        <p:sp>
          <p:nvSpPr>
            <p:cNvPr id="161" name="Rectangle 160"/>
            <p:cNvSpPr/>
            <p:nvPr/>
          </p:nvSpPr>
          <p:spPr>
            <a:xfrm>
              <a:off x="573274" y="2554163"/>
              <a:ext cx="574196" cy="410753"/>
            </a:xfrm>
            <a:prstGeom prst="rect">
              <a:avLst/>
            </a:prstGeom>
          </p:spPr>
          <p:txBody>
            <a:bodyPr wrap="none">
              <a:spAutoFit/>
            </a:bodyPr>
            <a:lstStyle/>
            <a:p>
              <a:pPr defTabSz="950297"/>
              <a:r>
                <a:rPr lang="en-US" sz="2069" b="1" dirty="0">
                  <a:solidFill>
                    <a:prstClr val="black"/>
                  </a:solidFill>
                </a:rPr>
                <a:t>. . . </a:t>
              </a:r>
            </a:p>
          </p:txBody>
        </p:sp>
        <p:sp>
          <p:nvSpPr>
            <p:cNvPr id="149" name="Trapezoid 148"/>
            <p:cNvSpPr>
              <a:spLocks noChangeAspect="1"/>
            </p:cNvSpPr>
            <p:nvPr/>
          </p:nvSpPr>
          <p:spPr>
            <a:xfrm>
              <a:off x="1599095" y="2514875"/>
              <a:ext cx="640080" cy="640080"/>
            </a:xfrm>
            <a:prstGeom prst="trapezoid">
              <a:avLst>
                <a:gd name="adj" fmla="val 19246"/>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grpSp>
        <p:nvGrpSpPr>
          <p:cNvPr id="8" name="Group 7"/>
          <p:cNvGrpSpPr/>
          <p:nvPr/>
        </p:nvGrpSpPr>
        <p:grpSpPr>
          <a:xfrm>
            <a:off x="98701" y="1340608"/>
            <a:ext cx="2421574" cy="884388"/>
            <a:chOff x="40165" y="1304377"/>
            <a:chExt cx="2340855" cy="854908"/>
          </a:xfrm>
        </p:grpSpPr>
        <p:sp>
          <p:nvSpPr>
            <p:cNvPr id="146" name="Rectangle 145"/>
            <p:cNvSpPr>
              <a:spLocks noChangeAspect="1"/>
            </p:cNvSpPr>
            <p:nvPr/>
          </p:nvSpPr>
          <p:spPr>
            <a:xfrm>
              <a:off x="1466620" y="1351474"/>
              <a:ext cx="914400" cy="807811"/>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dirty="0">
                <a:solidFill>
                  <a:srgbClr val="5B9BD5"/>
                </a:solidFill>
              </a:endParaRPr>
            </a:p>
          </p:txBody>
        </p:sp>
        <p:grpSp>
          <p:nvGrpSpPr>
            <p:cNvPr id="151" name="Group 150"/>
            <p:cNvGrpSpPr/>
            <p:nvPr/>
          </p:nvGrpSpPr>
          <p:grpSpPr>
            <a:xfrm>
              <a:off x="400621" y="1304377"/>
              <a:ext cx="1050784" cy="817017"/>
              <a:chOff x="6287170" y="1543671"/>
              <a:chExt cx="1050784" cy="817017"/>
            </a:xfrm>
          </p:grpSpPr>
          <mc:AlternateContent xmlns:mc="http://schemas.openxmlformats.org/markup-compatibility/2006" xmlns:a14="http://schemas.microsoft.com/office/drawing/2010/main">
            <mc:Choice Requires="a14">
              <p:sp>
                <p:nvSpPr>
                  <p:cNvPr id="152" name="TextBox 151"/>
                  <p:cNvSpPr txBox="1"/>
                  <p:nvPr/>
                </p:nvSpPr>
                <p:spPr>
                  <a:xfrm>
                    <a:off x="6531904" y="2082509"/>
                    <a:ext cx="48799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−3</m:t>
                              </m:r>
                            </m:sub>
                          </m:sSub>
                        </m:oMath>
                      </m:oMathPara>
                    </a14:m>
                    <a:endParaRPr lang="en-US" sz="1870" dirty="0">
                      <a:solidFill>
                        <a:prstClr val="black"/>
                      </a:solidFill>
                    </a:endParaRPr>
                  </a:p>
                </p:txBody>
              </p:sp>
            </mc:Choice>
            <mc:Fallback xmlns="">
              <p:sp>
                <p:nvSpPr>
                  <p:cNvPr id="152" name="TextBox 151"/>
                  <p:cNvSpPr txBox="1">
                    <a:spLocks noRot="1" noChangeAspect="1" noMove="1" noResize="1" noEditPoints="1" noAdjustHandles="1" noChangeArrowheads="1" noChangeShapeType="1" noTextEdit="1"/>
                  </p:cNvSpPr>
                  <p:nvPr/>
                </p:nvSpPr>
                <p:spPr>
                  <a:xfrm>
                    <a:off x="6531904" y="2082509"/>
                    <a:ext cx="487990" cy="278179"/>
                  </a:xfrm>
                  <a:prstGeom prst="rect">
                    <a:avLst/>
                  </a:prstGeom>
                  <a:blipFill>
                    <a:blip r:embed="rId6"/>
                    <a:stretch>
                      <a:fillRect l="-12048" r="-2410" b="-16667"/>
                    </a:stretch>
                  </a:blipFill>
                </p:spPr>
                <p:txBody>
                  <a:bodyPr/>
                  <a:lstStyle/>
                  <a:p>
                    <a:r>
                      <a:rPr lang="en-US">
                        <a:noFill/>
                      </a:rPr>
                      <a:t> </a:t>
                    </a:r>
                  </a:p>
                </p:txBody>
              </p:sp>
            </mc:Fallback>
          </mc:AlternateContent>
          <p:grpSp>
            <p:nvGrpSpPr>
              <p:cNvPr id="153" name="Group 152"/>
              <p:cNvGrpSpPr/>
              <p:nvPr/>
            </p:nvGrpSpPr>
            <p:grpSpPr>
              <a:xfrm>
                <a:off x="6287170" y="1848678"/>
                <a:ext cx="1050784" cy="240114"/>
                <a:chOff x="6287170" y="1848678"/>
                <a:chExt cx="1050784" cy="240114"/>
              </a:xfrm>
            </p:grpSpPr>
            <p:cxnSp>
              <p:nvCxnSpPr>
                <p:cNvPr id="155" name="Straight Arrow Connector 154"/>
                <p:cNvCxnSpPr/>
                <p:nvPr/>
              </p:nvCxnSpPr>
              <p:spPr>
                <a:xfrm>
                  <a:off x="6287170" y="2088792"/>
                  <a:ext cx="105078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a:off x="6300530" y="1848678"/>
                  <a:ext cx="1037424" cy="0"/>
                </a:xfrm>
                <a:prstGeom prst="straightConnector1">
                  <a:avLst/>
                </a:prstGeom>
                <a:ln w="22225">
                  <a:solidFill>
                    <a:srgbClr val="8A3CC4"/>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4" name="TextBox 153"/>
                  <p:cNvSpPr txBox="1"/>
                  <p:nvPr/>
                </p:nvSpPr>
                <p:spPr>
                  <a:xfrm>
                    <a:off x="6373329" y="1543671"/>
                    <a:ext cx="826168"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7030A0"/>
                                  </a:solidFill>
                                  <a:latin typeface="Cambria Math" panose="02040503050406030204" pitchFamily="18" charset="0"/>
                                </a:rPr>
                              </m:ctrlPr>
                            </m:sSubPr>
                            <m:e>
                              <m:r>
                                <a:rPr lang="en-US" sz="1870" i="1">
                                  <a:solidFill>
                                    <a:srgbClr val="7030A0"/>
                                  </a:solidFill>
                                  <a:latin typeface="Cambria Math" panose="02040503050406030204" pitchFamily="18" charset="0"/>
                                </a:rPr>
                                <m:t>𝑓</m:t>
                              </m:r>
                              <m:r>
                                <a:rPr lang="en-US" sz="1870" i="1">
                                  <a:solidFill>
                                    <a:srgbClr val="7030A0"/>
                                  </a:solidFill>
                                  <a:latin typeface="Cambria Math" panose="02040503050406030204" pitchFamily="18" charset="0"/>
                                </a:rPr>
                                <m:t>(</m:t>
                              </m:r>
                              <m:r>
                                <a:rPr lang="en-US" sz="1870" b="1" i="0">
                                  <a:solidFill>
                                    <a:srgbClr val="7030A0"/>
                                  </a:solidFill>
                                  <a:latin typeface="Cambria Math" panose="02040503050406030204" pitchFamily="18" charset="0"/>
                                </a:rPr>
                                <m:t>𝐗</m:t>
                              </m:r>
                            </m:e>
                            <m:sub>
                              <m:r>
                                <a:rPr lang="en-US" sz="1870" i="1">
                                  <a:solidFill>
                                    <a:srgbClr val="7030A0"/>
                                  </a:solidFill>
                                  <a:latin typeface="Cambria Math" panose="02040503050406030204" pitchFamily="18" charset="0"/>
                                </a:rPr>
                                <m:t>𝑖</m:t>
                              </m:r>
                              <m:r>
                                <a:rPr lang="en-US" sz="1870" i="1">
                                  <a:solidFill>
                                    <a:srgbClr val="7030A0"/>
                                  </a:solidFill>
                                  <a:latin typeface="Cambria Math" panose="02040503050406030204" pitchFamily="18" charset="0"/>
                                </a:rPr>
                                <m:t>−3</m:t>
                              </m:r>
                            </m:sub>
                          </m:sSub>
                          <m:r>
                            <a:rPr lang="en-US" sz="1870" i="1">
                              <a:solidFill>
                                <a:srgbClr val="7030A0"/>
                              </a:solidFill>
                              <a:latin typeface="Cambria Math" panose="02040503050406030204" pitchFamily="18" charset="0"/>
                            </a:rPr>
                            <m:t>)</m:t>
                          </m:r>
                        </m:oMath>
                      </m:oMathPara>
                    </a14:m>
                    <a:endParaRPr lang="en-US" sz="1870" dirty="0">
                      <a:solidFill>
                        <a:srgbClr val="7030A0"/>
                      </a:solidFill>
                    </a:endParaRPr>
                  </a:p>
                </p:txBody>
              </p:sp>
            </mc:Choice>
            <mc:Fallback xmlns="">
              <p:sp>
                <p:nvSpPr>
                  <p:cNvPr id="154" name="TextBox 153"/>
                  <p:cNvSpPr txBox="1">
                    <a:spLocks noRot="1" noChangeAspect="1" noMove="1" noResize="1" noEditPoints="1" noAdjustHandles="1" noChangeArrowheads="1" noChangeShapeType="1" noTextEdit="1"/>
                  </p:cNvSpPr>
                  <p:nvPr/>
                </p:nvSpPr>
                <p:spPr>
                  <a:xfrm>
                    <a:off x="6373329" y="1543671"/>
                    <a:ext cx="826168" cy="278179"/>
                  </a:xfrm>
                  <a:prstGeom prst="rect">
                    <a:avLst/>
                  </a:prstGeom>
                  <a:blipFill>
                    <a:blip r:embed="rId7"/>
                    <a:stretch>
                      <a:fillRect l="-9286" t="-2128" r="-10000" b="-38298"/>
                    </a:stretch>
                  </a:blipFill>
                </p:spPr>
                <p:txBody>
                  <a:bodyPr/>
                  <a:lstStyle/>
                  <a:p>
                    <a:r>
                      <a:rPr lang="en-US">
                        <a:noFill/>
                      </a:rPr>
                      <a:t> </a:t>
                    </a:r>
                  </a:p>
                </p:txBody>
              </p:sp>
            </mc:Fallback>
          </mc:AlternateContent>
        </p:grpSp>
        <p:sp>
          <p:nvSpPr>
            <p:cNvPr id="162" name="Rectangle 161"/>
            <p:cNvSpPr/>
            <p:nvPr/>
          </p:nvSpPr>
          <p:spPr>
            <a:xfrm>
              <a:off x="40165" y="1453477"/>
              <a:ext cx="574196" cy="410753"/>
            </a:xfrm>
            <a:prstGeom prst="rect">
              <a:avLst/>
            </a:prstGeom>
          </p:spPr>
          <p:txBody>
            <a:bodyPr wrap="none">
              <a:spAutoFit/>
            </a:bodyPr>
            <a:lstStyle/>
            <a:p>
              <a:pPr defTabSz="950297"/>
              <a:r>
                <a:rPr lang="en-US" sz="2069" b="1" dirty="0">
                  <a:solidFill>
                    <a:prstClr val="black"/>
                  </a:solidFill>
                </a:rPr>
                <a:t>. . . </a:t>
              </a:r>
            </a:p>
          </p:txBody>
        </p:sp>
      </p:grpSp>
      <p:grpSp>
        <p:nvGrpSpPr>
          <p:cNvPr id="3" name="Group 2"/>
          <p:cNvGrpSpPr/>
          <p:nvPr/>
        </p:nvGrpSpPr>
        <p:grpSpPr>
          <a:xfrm>
            <a:off x="1238993" y="3750693"/>
            <a:ext cx="1732245" cy="851337"/>
            <a:chOff x="1418672" y="3818279"/>
            <a:chExt cx="1674502" cy="822960"/>
          </a:xfrm>
        </p:grpSpPr>
        <mc:AlternateContent xmlns:mc="http://schemas.openxmlformats.org/markup-compatibility/2006" xmlns:a14="http://schemas.microsoft.com/office/drawing/2010/main">
          <mc:Choice Requires="a14">
            <p:sp>
              <p:nvSpPr>
                <p:cNvPr id="147" name="TextBox 146"/>
                <p:cNvSpPr txBox="1"/>
                <p:nvPr/>
              </p:nvSpPr>
              <p:spPr>
                <a:xfrm>
                  <a:off x="2593035" y="4025581"/>
                  <a:ext cx="500139"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𝐗</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−2</m:t>
                            </m:r>
                          </m:sub>
                        </m:sSub>
                      </m:oMath>
                    </m:oMathPara>
                  </a14:m>
                  <a:endParaRPr lang="en-US" sz="1870" dirty="0">
                    <a:solidFill>
                      <a:prstClr val="black"/>
                    </a:solidFill>
                  </a:endParaRPr>
                </a:p>
              </p:txBody>
            </p:sp>
          </mc:Choice>
          <mc:Fallback xmlns="">
            <p:sp>
              <p:nvSpPr>
                <p:cNvPr id="147" name="TextBox 146"/>
                <p:cNvSpPr txBox="1">
                  <a:spLocks noRot="1" noChangeAspect="1" noMove="1" noResize="1" noEditPoints="1" noAdjustHandles="1" noChangeArrowheads="1" noChangeShapeType="1" noTextEdit="1"/>
                </p:cNvSpPr>
                <p:nvPr/>
              </p:nvSpPr>
              <p:spPr>
                <a:xfrm>
                  <a:off x="2593035" y="4025581"/>
                  <a:ext cx="500139" cy="278179"/>
                </a:xfrm>
                <a:prstGeom prst="rect">
                  <a:avLst/>
                </a:prstGeom>
                <a:blipFill>
                  <a:blip r:embed="rId8"/>
                  <a:stretch>
                    <a:fillRect l="-10714" r="-3571" b="-16667"/>
                  </a:stretch>
                </a:blipFill>
              </p:spPr>
              <p:txBody>
                <a:bodyPr/>
                <a:lstStyle/>
                <a:p>
                  <a:r>
                    <a:rPr lang="en-US">
                      <a:noFill/>
                    </a:rPr>
                    <a:t> </a:t>
                  </a:r>
                </a:p>
              </p:txBody>
            </p:sp>
          </mc:Fallback>
        </mc:AlternateContent>
        <p:sp>
          <p:nvSpPr>
            <p:cNvPr id="170" name="Rectangle 169"/>
            <p:cNvSpPr/>
            <p:nvPr/>
          </p:nvSpPr>
          <p:spPr>
            <a:xfrm>
              <a:off x="1418672" y="3818279"/>
              <a:ext cx="1440180" cy="822960"/>
            </a:xfrm>
            <a:prstGeom prst="rect">
              <a:avLst/>
            </a:prstGeom>
            <a:blipFill dpi="0" rotWithShape="1">
              <a:blip r:embed="rId9"/>
              <a:srcRect/>
              <a:stretch>
                <a:fillRect/>
              </a:stretch>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isometricOffAxis2Right">
                <a:rot lat="1075750" lon="18075353" rev="9732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sp>
        <p:nvSpPr>
          <p:cNvPr id="178" name="Rectangle 177"/>
          <p:cNvSpPr>
            <a:spLocks/>
          </p:cNvSpPr>
          <p:nvPr/>
        </p:nvSpPr>
        <p:spPr>
          <a:xfrm>
            <a:off x="3432014" y="-1331611"/>
            <a:ext cx="189186" cy="283779"/>
          </a:xfrm>
          <a:prstGeom prst="rect">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nvGrpSpPr>
          <p:cNvPr id="7" name="Group 6"/>
          <p:cNvGrpSpPr/>
          <p:nvPr/>
        </p:nvGrpSpPr>
        <p:grpSpPr>
          <a:xfrm>
            <a:off x="2042465" y="2224993"/>
            <a:ext cx="531664" cy="367852"/>
            <a:chOff x="1919133" y="2159276"/>
            <a:chExt cx="513941" cy="355588"/>
          </a:xfrm>
        </p:grpSpPr>
        <p:cxnSp>
          <p:nvCxnSpPr>
            <p:cNvPr id="150" name="Straight Arrow Connector 149"/>
            <p:cNvCxnSpPr>
              <a:stCxn id="149" idx="0"/>
              <a:endCxn id="146" idx="2"/>
            </p:cNvCxnSpPr>
            <p:nvPr/>
          </p:nvCxnSpPr>
          <p:spPr>
            <a:xfrm flipV="1">
              <a:off x="1919133" y="2159276"/>
              <a:ext cx="4685" cy="355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8" name="TextBox 147"/>
                <p:cNvSpPr txBox="1"/>
                <p:nvPr/>
              </p:nvSpPr>
              <p:spPr>
                <a:xfrm>
                  <a:off x="1971922" y="2175380"/>
                  <a:ext cx="461152" cy="278176"/>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𝐯</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−2</m:t>
                            </m:r>
                          </m:sub>
                        </m:sSub>
                      </m:oMath>
                    </m:oMathPara>
                  </a14:m>
                  <a:endParaRPr lang="en-US" sz="1870" dirty="0">
                    <a:solidFill>
                      <a:prstClr val="black"/>
                    </a:solidFill>
                  </a:endParaRPr>
                </a:p>
              </p:txBody>
            </p:sp>
          </mc:Choice>
          <mc:Fallback xmlns="">
            <p:sp>
              <p:nvSpPr>
                <p:cNvPr id="148" name="TextBox 147"/>
                <p:cNvSpPr txBox="1">
                  <a:spLocks noRot="1" noChangeAspect="1" noMove="1" noResize="1" noEditPoints="1" noAdjustHandles="1" noChangeArrowheads="1" noChangeShapeType="1" noTextEdit="1"/>
                </p:cNvSpPr>
                <p:nvPr/>
              </p:nvSpPr>
              <p:spPr>
                <a:xfrm>
                  <a:off x="1971922" y="2175380"/>
                  <a:ext cx="461152" cy="278176"/>
                </a:xfrm>
                <a:prstGeom prst="rect">
                  <a:avLst/>
                </a:prstGeom>
                <a:blipFill>
                  <a:blip r:embed="rId10"/>
                  <a:stretch>
                    <a:fillRect l="-6410" r="-3846" b="-17021"/>
                  </a:stretch>
                </a:blipFill>
              </p:spPr>
              <p:txBody>
                <a:bodyPr/>
                <a:lstStyle/>
                <a:p>
                  <a:r>
                    <a:rPr lang="en-US">
                      <a:noFill/>
                    </a:rPr>
                    <a:t> </a:t>
                  </a:r>
                </a:p>
              </p:txBody>
            </p:sp>
          </mc:Fallback>
        </mc:AlternateContent>
      </p:grpSp>
      <p:sp>
        <p:nvSpPr>
          <p:cNvPr id="124" name="Rectangle 123"/>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endParaRPr lang="en-US" sz="2400" b="1" dirty="0">
              <a:solidFill>
                <a:srgbClr val="595959"/>
              </a:solidFill>
              <a:latin typeface="Helvetica"/>
              <a:cs typeface="Helvetica"/>
            </a:endParaRPr>
          </a:p>
        </p:txBody>
      </p:sp>
      <p:sp>
        <p:nvSpPr>
          <p:cNvPr id="125" name="Rectangle 124"/>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Our model harnesses the temporal context from its current location in the video and the history of what it has observed to predict the next search location in the video.</a:t>
            </a:r>
          </a:p>
        </p:txBody>
      </p:sp>
      <p:sp>
        <p:nvSpPr>
          <p:cNvPr id="126" name="Rectangle 125"/>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At each step,  </a:t>
            </a:r>
          </a:p>
        </p:txBody>
      </p:sp>
      <p:sp>
        <p:nvSpPr>
          <p:cNvPr id="127" name="Rectangle 126"/>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a:t>
            </a:r>
            <a:r>
              <a:rPr lang="en-US" sz="2400" b="1" dirty="0" err="1">
                <a:solidFill>
                  <a:srgbClr val="595959"/>
                </a:solidFill>
                <a:latin typeface="Helvetica"/>
                <a:cs typeface="Helvetica"/>
              </a:rPr>
              <a:t>i</a:t>
            </a:r>
            <a:r>
              <a:rPr lang="en-US" sz="2400" b="1" dirty="0">
                <a:solidFill>
                  <a:srgbClr val="595959"/>
                </a:solidFill>
                <a:latin typeface="Helvetica"/>
                <a:cs typeface="Helvetica"/>
              </a:rPr>
              <a:t>) a visual encoder transforms the visual observation extracted from the model's current temporal location to a representative feature vector; </a:t>
            </a:r>
          </a:p>
        </p:txBody>
      </p:sp>
      <p:sp>
        <p:nvSpPr>
          <p:cNvPr id="128" name="Rectangle 127"/>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(ii) an LSTM consumes this feature vector along with the state and temporal location produced in the previous step;</a:t>
            </a:r>
          </a:p>
        </p:txBody>
      </p:sp>
      <p:sp>
        <p:nvSpPr>
          <p:cNvPr id="129" name="Rectangle 128"/>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(iii) the LSTM outputs its updated state and the next search location in the video;</a:t>
            </a:r>
          </a:p>
        </p:txBody>
      </p:sp>
      <p:sp>
        <p:nvSpPr>
          <p:cNvPr id="130" name="Rectangle 129"/>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(iv) the model then moves to this new temporal location, repeating the process.</a:t>
            </a:r>
          </a:p>
        </p:txBody>
      </p:sp>
      <p:grpSp>
        <p:nvGrpSpPr>
          <p:cNvPr id="18" name="Group 17"/>
          <p:cNvGrpSpPr/>
          <p:nvPr/>
        </p:nvGrpSpPr>
        <p:grpSpPr>
          <a:xfrm>
            <a:off x="243272" y="5478181"/>
            <a:ext cx="13243034" cy="757455"/>
            <a:chOff x="243272" y="5478181"/>
            <a:chExt cx="13243034" cy="757455"/>
          </a:xfrm>
        </p:grpSpPr>
        <mc:AlternateContent xmlns:mc="http://schemas.openxmlformats.org/markup-compatibility/2006" xmlns:a14="http://schemas.microsoft.com/office/drawing/2010/main">
          <mc:Choice Requires="a14">
            <p:sp>
              <p:nvSpPr>
                <p:cNvPr id="308" name="Rectangle 307"/>
                <p:cNvSpPr>
                  <a:spLocks noChangeAspect="1"/>
                </p:cNvSpPr>
                <p:nvPr/>
              </p:nvSpPr>
              <p:spPr>
                <a:xfrm>
                  <a:off x="11887200" y="5842425"/>
                  <a:ext cx="616317" cy="393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spAutoFit/>
                </a:bodyPr>
                <a:lstStyle/>
                <a:p>
                  <a:pPr defTabSz="950297"/>
                  <a14:m>
                    <m:oMathPara xmlns:m="http://schemas.openxmlformats.org/officeDocument/2006/math">
                      <m:oMathParaPr>
                        <m:jc m:val="centerGroup"/>
                      </m:oMathParaPr>
                      <m:oMath xmlns:m="http://schemas.openxmlformats.org/officeDocument/2006/math">
                        <m:r>
                          <m:rPr>
                            <m:sty m:val="p"/>
                          </m:rPr>
                          <a:rPr lang="en-US" sz="1870" b="0" i="0" smtClean="0">
                            <a:solidFill>
                              <a:prstClr val="black"/>
                            </a:solidFill>
                            <a:latin typeface="Cambria Math" panose="02040503050406030204" pitchFamily="18" charset="0"/>
                          </a:rPr>
                          <m:t>Video</m:t>
                        </m:r>
                        <m:r>
                          <a:rPr lang="en-US" sz="1870" b="0" i="0" smtClean="0">
                            <a:solidFill>
                              <a:prstClr val="black"/>
                            </a:solidFill>
                            <a:latin typeface="Cambria Math" panose="02040503050406030204" pitchFamily="18" charset="0"/>
                          </a:rPr>
                          <m:t> </m:t>
                        </m:r>
                        <m:r>
                          <m:rPr>
                            <m:sty m:val="p"/>
                          </m:rPr>
                          <a:rPr lang="en-US" sz="1870" b="0" i="0" smtClean="0">
                            <a:solidFill>
                              <a:prstClr val="black"/>
                            </a:solidFill>
                            <a:latin typeface="Cambria Math" panose="02040503050406030204" pitchFamily="18" charset="0"/>
                          </a:rPr>
                          <m:t>Time</m:t>
                        </m:r>
                      </m:oMath>
                    </m:oMathPara>
                  </a14:m>
                  <a:endParaRPr lang="en-US" sz="1870" dirty="0">
                    <a:solidFill>
                      <a:prstClr val="black"/>
                    </a:solidFill>
                  </a:endParaRPr>
                </a:p>
              </p:txBody>
            </p:sp>
          </mc:Choice>
          <mc:Fallback xmlns="">
            <p:sp>
              <p:nvSpPr>
                <p:cNvPr id="308" name="Rectangle 307"/>
                <p:cNvSpPr>
                  <a:spLocks noRot="1" noChangeAspect="1" noMove="1" noResize="1" noEditPoints="1" noAdjustHandles="1" noChangeArrowheads="1" noChangeShapeType="1" noTextEdit="1"/>
                </p:cNvSpPr>
                <p:nvPr/>
              </p:nvSpPr>
              <p:spPr>
                <a:xfrm>
                  <a:off x="11887200" y="5842425"/>
                  <a:ext cx="616317" cy="393211"/>
                </a:xfrm>
                <a:prstGeom prst="rect">
                  <a:avLst/>
                </a:prstGeom>
                <a:blipFill>
                  <a:blip r:embed="rId11"/>
                  <a:stretch>
                    <a:fillRect r="-116832"/>
                  </a:stretch>
                </a:blipFill>
                <a:ln>
                  <a:noFill/>
                </a:ln>
              </p:spPr>
              <p:txBody>
                <a:bodyPr/>
                <a:lstStyle/>
                <a:p>
                  <a:r>
                    <a:rPr lang="en-US">
                      <a:noFill/>
                    </a:rPr>
                    <a:t> </a:t>
                  </a:r>
                </a:p>
              </p:txBody>
            </p:sp>
          </mc:Fallback>
        </mc:AlternateContent>
        <p:grpSp>
          <p:nvGrpSpPr>
            <p:cNvPr id="17" name="Group 16"/>
            <p:cNvGrpSpPr/>
            <p:nvPr/>
          </p:nvGrpSpPr>
          <p:grpSpPr>
            <a:xfrm>
              <a:off x="243272" y="5478181"/>
              <a:ext cx="13243034" cy="358192"/>
              <a:chOff x="243272" y="5478181"/>
              <a:chExt cx="13243034" cy="358192"/>
            </a:xfrm>
          </p:grpSpPr>
          <p:sp>
            <p:nvSpPr>
              <p:cNvPr id="298" name="Rectangle 297"/>
              <p:cNvSpPr/>
              <p:nvPr/>
            </p:nvSpPr>
            <p:spPr>
              <a:xfrm>
                <a:off x="6035040" y="5478181"/>
                <a:ext cx="731520" cy="283779"/>
              </a:xfrm>
              <a:prstGeom prst="rect">
                <a:avLst/>
              </a:prstGeom>
              <a:solidFill>
                <a:srgbClr val="FB9A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307" name="Straight Arrow Connector 306"/>
              <p:cNvCxnSpPr/>
              <p:nvPr/>
            </p:nvCxnSpPr>
            <p:spPr>
              <a:xfrm>
                <a:off x="243272" y="5836373"/>
                <a:ext cx="13243034"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1" name="Rectangle 320"/>
              <p:cNvSpPr/>
              <p:nvPr/>
            </p:nvSpPr>
            <p:spPr>
              <a:xfrm>
                <a:off x="243272" y="5479247"/>
                <a:ext cx="13243034" cy="283779"/>
              </a:xfrm>
              <a:prstGeom prst="rect">
                <a:avLst/>
              </a:prstGeom>
              <a:no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grpSp>
      <p:cxnSp>
        <p:nvCxnSpPr>
          <p:cNvPr id="70" name="Straight Arrow Connector 69"/>
          <p:cNvCxnSpPr/>
          <p:nvPr/>
        </p:nvCxnSpPr>
        <p:spPr>
          <a:xfrm flipV="1">
            <a:off x="2037053" y="3269508"/>
            <a:ext cx="4847" cy="3678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10571343" y="1566792"/>
            <a:ext cx="2739708" cy="3191090"/>
            <a:chOff x="8105303" y="954707"/>
            <a:chExt cx="2739708" cy="3191090"/>
          </a:xfrm>
        </p:grpSpPr>
        <mc:AlternateContent xmlns:mc="http://schemas.openxmlformats.org/markup-compatibility/2006" xmlns:a14="http://schemas.microsoft.com/office/drawing/2010/main">
          <mc:Choice Requires="a14">
            <p:sp>
              <p:nvSpPr>
                <p:cNvPr id="83" name="Rectangle 82"/>
                <p:cNvSpPr>
                  <a:spLocks/>
                </p:cNvSpPr>
                <p:nvPr/>
              </p:nvSpPr>
              <p:spPr>
                <a:xfrm>
                  <a:off x="8105303" y="954707"/>
                  <a:ext cx="2739708" cy="3191090"/>
                </a:xfrm>
                <a:prstGeom prst="rect">
                  <a:avLst/>
                </a:prstGeom>
                <a:solidFill>
                  <a:schemeClr val="bg1"/>
                </a:solid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0" bIns="45720" numCol="1" spcCol="0" rtlCol="0" fromWordArt="0" anchor="t" anchorCtr="0" forceAA="0" compatLnSpc="1">
                  <a:prstTxWarp prst="textNoShape">
                    <a:avLst/>
                  </a:prstTxWarp>
                  <a:noAutofit/>
                </a:bodyPr>
                <a:lstStyle/>
                <a:p>
                  <a:pPr>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           LSTM</a:t>
                  </a:r>
                </a:p>
                <a:p>
                  <a:pPr>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           Visual Encoder</a:t>
                  </a:r>
                </a:p>
                <a:p>
                  <a:pPr>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           Spotting Target </a:t>
                  </a:r>
                </a:p>
                <a:p>
                  <a:pPr>
                    <a:spcBef>
                      <a:spcPts val="600"/>
                    </a:spcBef>
                    <a:spcAft>
                      <a:spcPts val="600"/>
                    </a:spcAft>
                  </a:pPr>
                  <a14:m>
                    <m:oMath xmlns:m="http://schemas.openxmlformats.org/officeDocument/2006/math">
                      <m:r>
                        <a:rPr lang="en-US" sz="1800" b="1" i="1">
                          <a:solidFill>
                            <a:schemeClr val="tx1"/>
                          </a:solidFill>
                          <a:latin typeface="Cambria Math" panose="02040503050406030204" pitchFamily="18" charset="0"/>
                        </a:rPr>
                        <m:t>  </m:t>
                      </m:r>
                      <m:r>
                        <a:rPr lang="en-US" sz="1800" b="1" i="1" smtClean="0">
                          <a:solidFill>
                            <a:schemeClr val="tx1"/>
                          </a:solidFill>
                          <a:latin typeface="Cambria Math" panose="02040503050406030204" pitchFamily="18" charset="0"/>
                        </a:rPr>
                        <m:t> </m:t>
                      </m:r>
                      <m:sSub>
                        <m:sSubPr>
                          <m:ctrlPr>
                            <a:rPr lang="en-US" sz="1800" b="1" i="1" smtClean="0">
                              <a:solidFill>
                                <a:schemeClr val="tx1"/>
                              </a:solidFill>
                              <a:latin typeface="Cambria Math" panose="02040503050406030204" pitchFamily="18" charset="0"/>
                            </a:rPr>
                          </m:ctrlPr>
                        </m:sSubPr>
                        <m:e>
                          <m:r>
                            <a:rPr lang="en-US" sz="1800" b="1">
                              <a:solidFill>
                                <a:schemeClr val="tx1"/>
                              </a:solidFill>
                              <a:latin typeface="Cambria Math" panose="02040503050406030204" pitchFamily="18" charset="0"/>
                            </a:rPr>
                            <m:t>𝐗</m:t>
                          </m:r>
                        </m:e>
                        <m:sub>
                          <m:r>
                            <a:rPr lang="en-US" sz="1800" b="1" i="1" smtClean="0">
                              <a:solidFill>
                                <a:schemeClr val="tx1"/>
                              </a:solidFill>
                              <a:latin typeface="Cambria Math" panose="02040503050406030204" pitchFamily="18" charset="0"/>
                            </a:rPr>
                            <m:t>𝒊</m:t>
                          </m:r>
                        </m:sub>
                      </m:sSub>
                      <m:r>
                        <a:rPr lang="en-US" sz="1800" i="1">
                          <a:solidFill>
                            <a:schemeClr val="tx1"/>
                          </a:solidFill>
                          <a:latin typeface="Cambria Math" panose="02040503050406030204" pitchFamily="18" charset="0"/>
                        </a:rPr>
                        <m:t>:   </m:t>
                      </m:r>
                      <m:r>
                        <a:rPr lang="en-US" sz="1800" i="1" smtClean="0">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Visual Observation</a:t>
                  </a:r>
                </a:p>
                <a:p>
                  <a:pPr>
                    <a:spcBef>
                      <a:spcPts val="600"/>
                    </a:spcBef>
                    <a:spcAft>
                      <a:spcPts val="600"/>
                    </a:spcAft>
                  </a:pPr>
                  <a14:m>
                    <m:oMath xmlns:m="http://schemas.openxmlformats.org/officeDocument/2006/math">
                      <m:r>
                        <a:rPr lang="en-US" sz="1800" b="1" i="1">
                          <a:solidFill>
                            <a:schemeClr val="tx1"/>
                          </a:solidFill>
                          <a:latin typeface="Cambria Math" panose="02040503050406030204" pitchFamily="18" charset="0"/>
                        </a:rPr>
                        <m:t>   </m:t>
                      </m:r>
                      <m:sSub>
                        <m:sSubPr>
                          <m:ctrlPr>
                            <a:rPr lang="en-US" sz="1800" b="1" i="1" smtClean="0">
                              <a:solidFill>
                                <a:schemeClr val="tx1"/>
                              </a:solidFill>
                              <a:latin typeface="Cambria Math" panose="02040503050406030204" pitchFamily="18" charset="0"/>
                            </a:rPr>
                          </m:ctrlPr>
                        </m:sSubPr>
                        <m:e>
                          <m:r>
                            <a:rPr lang="en-US" sz="1800" b="1">
                              <a:solidFill>
                                <a:schemeClr val="tx1"/>
                              </a:solidFill>
                              <a:latin typeface="Cambria Math" panose="02040503050406030204" pitchFamily="18" charset="0"/>
                            </a:rPr>
                            <m:t>𝐯</m:t>
                          </m:r>
                        </m:e>
                        <m:sub>
                          <m:r>
                            <a:rPr lang="en-US" sz="1800" b="1" i="1" smtClean="0">
                              <a:solidFill>
                                <a:schemeClr val="tx1"/>
                              </a:solidFill>
                              <a:latin typeface="Cambria Math" panose="02040503050406030204" pitchFamily="18" charset="0"/>
                            </a:rPr>
                            <m:t>𝒊</m:t>
                          </m:r>
                        </m:sub>
                      </m:sSub>
                      <m:r>
                        <a:rPr lang="en-US" sz="1800" i="1">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cs typeface="Times New Roman" panose="02020603050405020304" pitchFamily="18" charset="0"/>
                    </a:rPr>
                    <a:t>  Feature Vector</a:t>
                  </a:r>
                </a:p>
                <a:p>
                  <a:pPr>
                    <a:spcBef>
                      <a:spcPts val="600"/>
                    </a:spcBef>
                    <a:spcAft>
                      <a:spcPts val="600"/>
                    </a:spcAft>
                  </a:pPr>
                  <a14:m>
                    <m:oMath xmlns:m="http://schemas.openxmlformats.org/officeDocument/2006/math">
                      <m:r>
                        <a:rPr lang="en-US" sz="1800" b="1" i="1">
                          <a:solidFill>
                            <a:schemeClr val="tx1"/>
                          </a:solidFill>
                          <a:latin typeface="Cambria Math" panose="02040503050406030204" pitchFamily="18" charset="0"/>
                        </a:rPr>
                        <m:t>   </m:t>
                      </m:r>
                      <m:sSub>
                        <m:sSubPr>
                          <m:ctrlPr>
                            <a:rPr lang="en-US" sz="1800" b="1" i="1" smtClean="0">
                              <a:solidFill>
                                <a:schemeClr val="tx1"/>
                              </a:solidFill>
                              <a:latin typeface="Cambria Math" panose="02040503050406030204" pitchFamily="18" charset="0"/>
                            </a:rPr>
                          </m:ctrlPr>
                        </m:sSubPr>
                        <m:e>
                          <m:r>
                            <a:rPr lang="en-US" sz="1800" b="1">
                              <a:solidFill>
                                <a:schemeClr val="tx1"/>
                              </a:solidFill>
                              <a:latin typeface="Cambria Math" panose="02040503050406030204" pitchFamily="18" charset="0"/>
                            </a:rPr>
                            <m:t>𝐡</m:t>
                          </m:r>
                        </m:e>
                        <m:sub>
                          <m:r>
                            <a:rPr lang="en-US" sz="1800" b="1" i="1" smtClean="0">
                              <a:solidFill>
                                <a:schemeClr val="tx1"/>
                              </a:solidFill>
                              <a:latin typeface="Cambria Math" panose="02040503050406030204" pitchFamily="18" charset="0"/>
                            </a:rPr>
                            <m:t>𝒊</m:t>
                          </m:r>
                        </m:sub>
                      </m:sSub>
                      <m:r>
                        <a:rPr lang="en-US" sz="1800" i="1">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cs typeface="Times New Roman" panose="02020603050405020304" pitchFamily="18" charset="0"/>
                    </a:rPr>
                    <a:t> LSTM State</a:t>
                  </a:r>
                </a:p>
                <a:p>
                  <a:pPr>
                    <a:spcBef>
                      <a:spcPts val="600"/>
                    </a:spcBef>
                    <a:spcAft>
                      <a:spcPts val="600"/>
                    </a:spcAft>
                  </a:pPr>
                  <a14:m>
                    <m:oMath xmlns:m="http://schemas.openxmlformats.org/officeDocument/2006/math">
                      <m:r>
                        <a:rPr lang="en-US" sz="1800" i="1">
                          <a:solidFill>
                            <a:schemeClr val="tx1"/>
                          </a:solidFill>
                          <a:latin typeface="Cambria Math" panose="02040503050406030204" pitchFamily="18" charset="0"/>
                        </a:rPr>
                        <m:t>𝑓</m:t>
                      </m:r>
                      <m:d>
                        <m:dPr>
                          <m:ctrlPr>
                            <a:rPr lang="en-US" sz="1800" i="1">
                              <a:solidFill>
                                <a:schemeClr val="tx1"/>
                              </a:solidFill>
                              <a:latin typeface="Cambria Math" panose="02040503050406030204" pitchFamily="18" charset="0"/>
                            </a:rPr>
                          </m:ctrlPr>
                        </m:dPr>
                        <m:e>
                          <m:sSub>
                            <m:sSubPr>
                              <m:ctrlPr>
                                <a:rPr lang="en-US" sz="1800" b="1" i="1" smtClean="0">
                                  <a:solidFill>
                                    <a:schemeClr val="tx1"/>
                                  </a:solidFill>
                                  <a:latin typeface="Cambria Math" panose="02040503050406030204" pitchFamily="18" charset="0"/>
                                </a:rPr>
                              </m:ctrlPr>
                            </m:sSubPr>
                            <m:e>
                              <m:r>
                                <a:rPr lang="en-US" sz="1800" b="1" i="0">
                                  <a:solidFill>
                                    <a:schemeClr val="tx1"/>
                                  </a:solidFill>
                                  <a:latin typeface="Cambria Math" panose="02040503050406030204" pitchFamily="18" charset="0"/>
                                </a:rPr>
                                <m:t>𝐗</m:t>
                              </m:r>
                            </m:e>
                            <m:sub>
                              <m:r>
                                <a:rPr lang="en-US" sz="1800" b="1" i="1" smtClean="0">
                                  <a:solidFill>
                                    <a:schemeClr val="tx1"/>
                                  </a:solidFill>
                                  <a:latin typeface="Cambria Math" panose="02040503050406030204" pitchFamily="18" charset="0"/>
                                </a:rPr>
                                <m:t>𝒊</m:t>
                              </m:r>
                            </m:sub>
                          </m:sSub>
                        </m:e>
                      </m:d>
                      <m:r>
                        <a:rPr lang="en-US" sz="1800" i="1">
                          <a:solidFill>
                            <a:schemeClr val="tx1"/>
                          </a:solidFill>
                          <a:latin typeface="Cambria Math" panose="02040503050406030204" pitchFamily="18" charset="0"/>
                        </a:rPr>
                        <m:t>:</m:t>
                      </m:r>
                    </m:oMath>
                  </a14:m>
                  <a:r>
                    <a:rPr lang="en-US" sz="1800" dirty="0">
                      <a:solidFill>
                        <a:schemeClr val="tx1"/>
                      </a:solidFill>
                      <a:latin typeface="Times New Roman" panose="02020603050405020304" pitchFamily="18" charset="0"/>
                      <a:cs typeface="Times New Roman" panose="02020603050405020304" pitchFamily="18" charset="0"/>
                    </a:rPr>
                    <a:t> Temporal Location</a:t>
                  </a:r>
                  <a:endParaRPr lang="en-US" sz="18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3" name="Rectangle 82"/>
                <p:cNvSpPr>
                  <a:spLocks noRot="1" noChangeAspect="1" noMove="1" noResize="1" noEditPoints="1" noAdjustHandles="1" noChangeArrowheads="1" noChangeShapeType="1" noTextEdit="1"/>
                </p:cNvSpPr>
                <p:nvPr/>
              </p:nvSpPr>
              <p:spPr>
                <a:xfrm>
                  <a:off x="8105303" y="954707"/>
                  <a:ext cx="2739708" cy="3191090"/>
                </a:xfrm>
                <a:prstGeom prst="rect">
                  <a:avLst/>
                </a:prstGeom>
                <a:blipFill>
                  <a:blip r:embed="rId12"/>
                  <a:stretch>
                    <a:fillRect/>
                  </a:stretch>
                </a:blipFill>
                <a:ln cmpd="sng">
                  <a:solidFill>
                    <a:schemeClr val="tx1"/>
                  </a:solidFill>
                  <a:prstDash val="dash"/>
                </a:ln>
              </p:spPr>
              <p:txBody>
                <a:bodyPr/>
                <a:lstStyle/>
                <a:p>
                  <a:r>
                    <a:rPr lang="en-US">
                      <a:noFill/>
                    </a:rPr>
                    <a:t> </a:t>
                  </a:r>
                </a:p>
              </p:txBody>
            </p:sp>
          </mc:Fallback>
        </mc:AlternateContent>
        <p:sp>
          <p:nvSpPr>
            <p:cNvPr id="84" name="Trapezoid 83"/>
            <p:cNvSpPr>
              <a:spLocks noChangeAspect="1"/>
            </p:cNvSpPr>
            <p:nvPr/>
          </p:nvSpPr>
          <p:spPr>
            <a:xfrm>
              <a:off x="8397462" y="1546999"/>
              <a:ext cx="287705" cy="245576"/>
            </a:xfrm>
            <a:prstGeom prst="trapezoid">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85" name="Rectangle 84"/>
            <p:cNvSpPr>
              <a:spLocks noChangeAspect="1"/>
            </p:cNvSpPr>
            <p:nvPr/>
          </p:nvSpPr>
          <p:spPr>
            <a:xfrm flipH="1">
              <a:off x="8397462" y="1072865"/>
              <a:ext cx="287705" cy="287705"/>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accent1"/>
                </a:solidFill>
              </a:endParaRPr>
            </a:p>
          </p:txBody>
        </p:sp>
        <p:sp>
          <p:nvSpPr>
            <p:cNvPr id="86" name="Rectangle 85"/>
            <p:cNvSpPr>
              <a:spLocks/>
            </p:cNvSpPr>
            <p:nvPr/>
          </p:nvSpPr>
          <p:spPr>
            <a:xfrm>
              <a:off x="8397462" y="2053818"/>
              <a:ext cx="287705" cy="119979"/>
            </a:xfrm>
            <a:prstGeom prst="rect">
              <a:avLst/>
            </a:prstGeom>
            <a:solidFill>
              <a:srgbClr val="FB9A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grpSp>
      <p:sp>
        <p:nvSpPr>
          <p:cNvPr id="63" name="Oval 62"/>
          <p:cNvSpPr/>
          <p:nvPr/>
        </p:nvSpPr>
        <p:spPr>
          <a:xfrm flipV="1">
            <a:off x="2630804" y="1632589"/>
            <a:ext cx="45719" cy="45719"/>
          </a:xfrm>
          <a:prstGeom prst="ellipse">
            <a:avLst/>
          </a:prstGeom>
          <a:solidFill>
            <a:srgbClr val="FF7F00"/>
          </a:solidFill>
          <a:ln>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66" name="TextBox 65"/>
              <p:cNvSpPr txBox="1"/>
              <p:nvPr/>
            </p:nvSpPr>
            <p:spPr>
              <a:xfrm>
                <a:off x="3128433" y="5885377"/>
                <a:ext cx="854657"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FF7F00"/>
                              </a:solidFill>
                              <a:latin typeface="Cambria Math" panose="02040503050406030204" pitchFamily="18" charset="0"/>
                            </a:rPr>
                          </m:ctrlPr>
                        </m:sSubPr>
                        <m:e>
                          <m:r>
                            <a:rPr lang="en-US" sz="1870" i="1">
                              <a:solidFill>
                                <a:srgbClr val="FF7F00"/>
                              </a:solidFill>
                              <a:latin typeface="Cambria Math" panose="02040503050406030204" pitchFamily="18" charset="0"/>
                            </a:rPr>
                            <m:t>𝑓</m:t>
                          </m:r>
                          <m:r>
                            <a:rPr lang="en-US" sz="1870" i="1">
                              <a:solidFill>
                                <a:srgbClr val="FF7F00"/>
                              </a:solidFill>
                              <a:latin typeface="Cambria Math" panose="02040503050406030204" pitchFamily="18" charset="0"/>
                            </a:rPr>
                            <m:t>(</m:t>
                          </m:r>
                          <m:r>
                            <a:rPr lang="en-US" sz="1870" b="1" i="0">
                              <a:solidFill>
                                <a:srgbClr val="FF7F00"/>
                              </a:solidFill>
                              <a:latin typeface="Cambria Math" panose="02040503050406030204" pitchFamily="18" charset="0"/>
                            </a:rPr>
                            <m:t>𝐗</m:t>
                          </m:r>
                        </m:e>
                        <m:sub>
                          <m:r>
                            <a:rPr lang="en-US" sz="1870" i="1">
                              <a:solidFill>
                                <a:srgbClr val="FF7F00"/>
                              </a:solidFill>
                              <a:latin typeface="Cambria Math" panose="02040503050406030204" pitchFamily="18" charset="0"/>
                            </a:rPr>
                            <m:t>𝑖</m:t>
                          </m:r>
                          <m:r>
                            <a:rPr lang="en-US" sz="1870" i="1">
                              <a:solidFill>
                                <a:srgbClr val="FF7F00"/>
                              </a:solidFill>
                              <a:latin typeface="Cambria Math" panose="02040503050406030204" pitchFamily="18" charset="0"/>
                            </a:rPr>
                            <m:t>−2</m:t>
                          </m:r>
                        </m:sub>
                      </m:sSub>
                      <m:r>
                        <a:rPr lang="en-US" sz="1870" i="1">
                          <a:solidFill>
                            <a:srgbClr val="FF7F00"/>
                          </a:solidFill>
                          <a:latin typeface="Cambria Math" panose="02040503050406030204" pitchFamily="18" charset="0"/>
                        </a:rPr>
                        <m:t>)</m:t>
                      </m:r>
                    </m:oMath>
                  </m:oMathPara>
                </a14:m>
                <a:endParaRPr lang="en-US" sz="1870" dirty="0">
                  <a:solidFill>
                    <a:srgbClr val="FF7F00"/>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3128433" y="5885377"/>
                <a:ext cx="854657" cy="287771"/>
              </a:xfrm>
              <a:prstGeom prst="rect">
                <a:avLst/>
              </a:prstGeom>
              <a:blipFill>
                <a:blip r:embed="rId13"/>
                <a:stretch>
                  <a:fillRect l="-9286" r="-10000" b="-35417"/>
                </a:stretch>
              </a:blipFill>
            </p:spPr>
            <p:txBody>
              <a:bodyPr/>
              <a:lstStyle/>
              <a:p>
                <a:r>
                  <a:rPr lang="en-US">
                    <a:noFill/>
                  </a:rPr>
                  <a:t> </a:t>
                </a:r>
              </a:p>
            </p:txBody>
          </p:sp>
        </mc:Fallback>
      </mc:AlternateContent>
    </p:spTree>
    <p:extLst>
      <p:ext uri="{BB962C8B-B14F-4D97-AF65-F5344CB8AC3E}">
        <p14:creationId xmlns:p14="http://schemas.microsoft.com/office/powerpoint/2010/main" val="1420382656"/>
      </p:ext>
    </p:extLst>
  </p:cSld>
  <p:clrMapOvr>
    <a:masterClrMapping/>
  </p:clrMapOvr>
  <mc:AlternateContent xmlns:mc="http://schemas.openxmlformats.org/markup-compatibility/2006" xmlns:p14="http://schemas.microsoft.com/office/powerpoint/2010/main">
    <mc:Choice Requires="p14">
      <p:transition p14:dur="10" advTm="56000"/>
    </mc:Choice>
    <mc:Fallback xmlns="">
      <p:transition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nodeType="withEffect">
                                  <p:stCondLst>
                                    <p:cond delay="3000"/>
                                  </p:stCondLst>
                                  <p:childTnLst>
                                    <p:set>
                                      <p:cBhvr>
                                        <p:cTn id="8" dur="1" fill="hold">
                                          <p:stCondLst>
                                            <p:cond delay="0"/>
                                          </p:stCondLst>
                                        </p:cTn>
                                        <p:tgtEl>
                                          <p:spTgt spid="18"/>
                                        </p:tgtEl>
                                        <p:attrNameLst>
                                          <p:attrName>style.visibility</p:attrName>
                                        </p:attrNameLst>
                                      </p:cBhvr>
                                      <p:to>
                                        <p:strVal val="visible"/>
                                      </p:to>
                                    </p:set>
                                  </p:childTnLst>
                                </p:cTn>
                              </p:par>
                            </p:childTnLst>
                          </p:cTn>
                        </p:par>
                        <p:par>
                          <p:cTn id="9" fill="hold">
                            <p:stCondLst>
                              <p:cond delay="3000"/>
                            </p:stCondLst>
                            <p:childTnLst>
                              <p:par>
                                <p:cTn id="10" presetID="64" presetClass="path" presetSubtype="0" accel="50000" decel="50000" fill="hold" nodeType="afterEffect">
                                  <p:stCondLst>
                                    <p:cond delay="0"/>
                                  </p:stCondLst>
                                  <p:childTnLst>
                                    <p:animMotion origin="layout" path="M -2.96296E-6 0.77682 L -2.96296E-6 0.1823 " pathEditMode="relative" rAng="0" ptsTypes="AA">
                                      <p:cBhvr>
                                        <p:cTn id="11" dur="2000" fill="hold"/>
                                        <p:tgtEl>
                                          <p:spTgt spid="2"/>
                                        </p:tgtEl>
                                        <p:attrNameLst>
                                          <p:attrName>ppt_x</p:attrName>
                                          <p:attrName>ppt_y</p:attrName>
                                        </p:attrNameLst>
                                      </p:cBhvr>
                                      <p:rCtr x="0" y="-29726"/>
                                    </p:animMotion>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5500"/>
                            </p:stCondLst>
                            <p:childTnLst>
                              <p:par>
                                <p:cTn id="17" presetID="10" presetClass="exit" presetSubtype="0" fill="hold" grpId="0" nodeType="afterEffect">
                                  <p:stCondLst>
                                    <p:cond delay="3500"/>
                                  </p:stCondLst>
                                  <p:childTnLst>
                                    <p:animEffect transition="out" filter="fade">
                                      <p:cBhvr>
                                        <p:cTn id="18" dur="500"/>
                                        <p:tgtEl>
                                          <p:spTgt spid="125"/>
                                        </p:tgtEl>
                                      </p:cBhvr>
                                    </p:animEffect>
                                    <p:set>
                                      <p:cBhvr>
                                        <p:cTn id="19" dur="1" fill="hold">
                                          <p:stCondLst>
                                            <p:cond delay="499"/>
                                          </p:stCondLst>
                                        </p:cTn>
                                        <p:tgtEl>
                                          <p:spTgt spid="125"/>
                                        </p:tgtEl>
                                        <p:attrNameLst>
                                          <p:attrName>style.visibility</p:attrName>
                                        </p:attrNameLst>
                                      </p:cBhvr>
                                      <p:to>
                                        <p:strVal val="hidden"/>
                                      </p:to>
                                    </p:set>
                                  </p:childTnLst>
                                </p:cTn>
                              </p:par>
                            </p:childTnLst>
                          </p:cTn>
                        </p:par>
                        <p:par>
                          <p:cTn id="20" fill="hold">
                            <p:stCondLst>
                              <p:cond delay="9500"/>
                            </p:stCondLst>
                            <p:childTnLst>
                              <p:par>
                                <p:cTn id="21" presetID="10" presetClass="entr" presetSubtype="0" fill="hold" grpId="0" nodeType="afterEffect">
                                  <p:stCondLst>
                                    <p:cond delay="0"/>
                                  </p:stCondLst>
                                  <p:childTnLst>
                                    <p:set>
                                      <p:cBhvr>
                                        <p:cTn id="22" dur="1" fill="hold">
                                          <p:stCondLst>
                                            <p:cond delay="0"/>
                                          </p:stCondLst>
                                        </p:cTn>
                                        <p:tgtEl>
                                          <p:spTgt spid="126"/>
                                        </p:tgtEl>
                                        <p:attrNameLst>
                                          <p:attrName>style.visibility</p:attrName>
                                        </p:attrNameLst>
                                      </p:cBhvr>
                                      <p:to>
                                        <p:strVal val="visible"/>
                                      </p:to>
                                    </p:set>
                                    <p:animEffect transition="in" filter="fade">
                                      <p:cBhvr>
                                        <p:cTn id="23" dur="500"/>
                                        <p:tgtEl>
                                          <p:spTgt spid="126"/>
                                        </p:tgtEl>
                                      </p:cBhvr>
                                    </p:animEffect>
                                  </p:childTnLst>
                                </p:cTn>
                              </p:par>
                            </p:childTnLst>
                          </p:cTn>
                        </p:par>
                        <p:par>
                          <p:cTn id="24" fill="hold">
                            <p:stCondLst>
                              <p:cond delay="10000"/>
                            </p:stCondLst>
                            <p:childTnLst>
                              <p:par>
                                <p:cTn id="25" presetID="10" presetClass="exit" presetSubtype="0" fill="hold" grpId="1" nodeType="afterEffect">
                                  <p:stCondLst>
                                    <p:cond delay="1000"/>
                                  </p:stCondLst>
                                  <p:childTnLst>
                                    <p:animEffect transition="out" filter="fade">
                                      <p:cBhvr>
                                        <p:cTn id="26" dur="500"/>
                                        <p:tgtEl>
                                          <p:spTgt spid="126"/>
                                        </p:tgtEl>
                                      </p:cBhvr>
                                    </p:animEffect>
                                    <p:set>
                                      <p:cBhvr>
                                        <p:cTn id="27" dur="1" fill="hold">
                                          <p:stCondLst>
                                            <p:cond delay="499"/>
                                          </p:stCondLst>
                                        </p:cTn>
                                        <p:tgtEl>
                                          <p:spTgt spid="126"/>
                                        </p:tgtEl>
                                        <p:attrNameLst>
                                          <p:attrName>style.visibility</p:attrName>
                                        </p:attrNameLst>
                                      </p:cBhvr>
                                      <p:to>
                                        <p:strVal val="hidden"/>
                                      </p:to>
                                    </p:set>
                                  </p:childTnLst>
                                </p:cTn>
                              </p:par>
                            </p:childTnLst>
                          </p:cTn>
                        </p:par>
                        <p:par>
                          <p:cTn id="28" fill="hold">
                            <p:stCondLst>
                              <p:cond delay="11500"/>
                            </p:stCondLst>
                            <p:childTnLst>
                              <p:par>
                                <p:cTn id="29" presetID="10" presetClass="entr" presetSubtype="0" fill="hold" grpId="0" nodeType="after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500"/>
                                        <p:tgtEl>
                                          <p:spTgt spid="127"/>
                                        </p:tgtEl>
                                      </p:cBhvr>
                                    </p:animEffect>
                                  </p:childTnLst>
                                </p:cTn>
                              </p:par>
                            </p:childTnLst>
                          </p:cTn>
                        </p:par>
                        <p:par>
                          <p:cTn id="32" fill="hold">
                            <p:stCondLst>
                              <p:cond delay="12000"/>
                            </p:stCondLst>
                            <p:childTnLst>
                              <p:par>
                                <p:cTn id="33" presetID="10" presetClass="entr" presetSubtype="0" fill="hold" grpId="0" nodeType="afterEffect">
                                  <p:stCondLst>
                                    <p:cond delay="6000"/>
                                  </p:stCondLst>
                                  <p:childTnLst>
                                    <p:set>
                                      <p:cBhvr>
                                        <p:cTn id="34" dur="1" fill="hold">
                                          <p:stCondLst>
                                            <p:cond delay="0"/>
                                          </p:stCondLst>
                                        </p:cTn>
                                        <p:tgtEl>
                                          <p:spTgt spid="158"/>
                                        </p:tgtEl>
                                        <p:attrNameLst>
                                          <p:attrName>style.visibility</p:attrName>
                                        </p:attrNameLst>
                                      </p:cBhvr>
                                      <p:to>
                                        <p:strVal val="visible"/>
                                      </p:to>
                                    </p:set>
                                    <p:animEffect transition="in" filter="fade">
                                      <p:cBhvr>
                                        <p:cTn id="35" dur="1000"/>
                                        <p:tgtEl>
                                          <p:spTgt spid="158"/>
                                        </p:tgtEl>
                                      </p:cBhvr>
                                    </p:animEffect>
                                  </p:childTnLst>
                                </p:cTn>
                              </p:par>
                              <p:par>
                                <p:cTn id="36" presetID="10" presetClass="entr" presetSubtype="0" fill="hold" grpId="0" nodeType="withEffect">
                                  <p:stCondLst>
                                    <p:cond delay="6000"/>
                                  </p:stCondLst>
                                  <p:childTnLst>
                                    <p:set>
                                      <p:cBhvr>
                                        <p:cTn id="37" dur="1" fill="hold">
                                          <p:stCondLst>
                                            <p:cond delay="0"/>
                                          </p:stCondLst>
                                        </p:cTn>
                                        <p:tgtEl>
                                          <p:spTgt spid="160"/>
                                        </p:tgtEl>
                                        <p:attrNameLst>
                                          <p:attrName>style.visibility</p:attrName>
                                        </p:attrNameLst>
                                      </p:cBhvr>
                                      <p:to>
                                        <p:strVal val="visible"/>
                                      </p:to>
                                    </p:set>
                                    <p:animEffect transition="in" filter="fade">
                                      <p:cBhvr>
                                        <p:cTn id="38" dur="1000"/>
                                        <p:tgtEl>
                                          <p:spTgt spid="160"/>
                                        </p:tgtEl>
                                      </p:cBhvr>
                                    </p:animEffect>
                                  </p:childTnLst>
                                </p:cTn>
                              </p:par>
                            </p:childTnLst>
                          </p:cTn>
                        </p:par>
                        <p:par>
                          <p:cTn id="39" fill="hold">
                            <p:stCondLst>
                              <p:cond delay="19000"/>
                            </p:stCondLst>
                            <p:childTnLst>
                              <p:par>
                                <p:cTn id="40" presetID="22" presetClass="entr" presetSubtype="8" fill="hold" nodeType="afterEffect">
                                  <p:stCondLst>
                                    <p:cond delay="0"/>
                                  </p:stCondLst>
                                  <p:childTnLst>
                                    <p:set>
                                      <p:cBhvr>
                                        <p:cTn id="41" dur="1" fill="hold">
                                          <p:stCondLst>
                                            <p:cond delay="0"/>
                                          </p:stCondLst>
                                        </p:cTn>
                                        <p:tgtEl>
                                          <p:spTgt spid="159"/>
                                        </p:tgtEl>
                                        <p:attrNameLst>
                                          <p:attrName>style.visibility</p:attrName>
                                        </p:attrNameLst>
                                      </p:cBhvr>
                                      <p:to>
                                        <p:strVal val="visible"/>
                                      </p:to>
                                    </p:set>
                                    <p:animEffect transition="in" filter="wipe(left)">
                                      <p:cBhvr>
                                        <p:cTn id="42" dur="1000"/>
                                        <p:tgtEl>
                                          <p:spTgt spid="159"/>
                                        </p:tgtEl>
                                      </p:cBhvr>
                                    </p:animEffect>
                                  </p:childTnLst>
                                </p:cTn>
                              </p:par>
                            </p:childTnLst>
                          </p:cTn>
                        </p:par>
                        <p:par>
                          <p:cTn id="43" fill="hold">
                            <p:stCondLst>
                              <p:cond delay="20000"/>
                            </p:stCondLst>
                            <p:childTnLst>
                              <p:par>
                                <p:cTn id="44" presetID="22" presetClass="entr" presetSubtype="4"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1000"/>
                                        <p:tgtEl>
                                          <p:spTgt spid="3"/>
                                        </p:tgtEl>
                                      </p:cBhvr>
                                    </p:animEffect>
                                  </p:childTnLst>
                                </p:cTn>
                              </p:par>
                            </p:childTnLst>
                          </p:cTn>
                        </p:par>
                        <p:par>
                          <p:cTn id="47" fill="hold">
                            <p:stCondLst>
                              <p:cond delay="21000"/>
                            </p:stCondLst>
                            <p:childTnLst>
                              <p:par>
                                <p:cTn id="48" presetID="22" presetClass="entr" presetSubtype="4"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wipe(down)">
                                      <p:cBhvr>
                                        <p:cTn id="50" dur="500"/>
                                        <p:tgtEl>
                                          <p:spTgt spid="70"/>
                                        </p:tgtEl>
                                      </p:cBhvr>
                                    </p:animEffect>
                                  </p:childTnLst>
                                </p:cTn>
                              </p:par>
                            </p:childTnLst>
                          </p:cTn>
                        </p:par>
                        <p:par>
                          <p:cTn id="51" fill="hold">
                            <p:stCondLst>
                              <p:cond delay="21500"/>
                            </p:stCondLst>
                            <p:childTnLst>
                              <p:par>
                                <p:cTn id="52" presetID="22" presetClass="entr" presetSubtype="4"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down)">
                                      <p:cBhvr>
                                        <p:cTn id="54" dur="1000"/>
                                        <p:tgtEl>
                                          <p:spTgt spid="6"/>
                                        </p:tgtEl>
                                      </p:cBhvr>
                                    </p:animEffect>
                                  </p:childTnLst>
                                </p:cTn>
                              </p:par>
                            </p:childTnLst>
                          </p:cTn>
                        </p:par>
                        <p:par>
                          <p:cTn id="55" fill="hold">
                            <p:stCondLst>
                              <p:cond delay="22500"/>
                            </p:stCondLst>
                            <p:childTnLst>
                              <p:par>
                                <p:cTn id="56" presetID="22" presetClass="entr" presetSubtype="4"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1000"/>
                                        <p:tgtEl>
                                          <p:spTgt spid="7"/>
                                        </p:tgtEl>
                                      </p:cBhvr>
                                    </p:animEffect>
                                  </p:childTnLst>
                                </p:cTn>
                              </p:par>
                            </p:childTnLst>
                          </p:cTn>
                        </p:par>
                        <p:par>
                          <p:cTn id="59" fill="hold">
                            <p:stCondLst>
                              <p:cond delay="23500"/>
                            </p:stCondLst>
                            <p:childTnLst>
                              <p:par>
                                <p:cTn id="60" presetID="10" presetClass="exit" presetSubtype="0" fill="hold" grpId="1" nodeType="afterEffect">
                                  <p:stCondLst>
                                    <p:cond delay="2500"/>
                                  </p:stCondLst>
                                  <p:childTnLst>
                                    <p:animEffect transition="out" filter="fade">
                                      <p:cBhvr>
                                        <p:cTn id="61" dur="500"/>
                                        <p:tgtEl>
                                          <p:spTgt spid="127"/>
                                        </p:tgtEl>
                                      </p:cBhvr>
                                    </p:animEffect>
                                    <p:set>
                                      <p:cBhvr>
                                        <p:cTn id="62" dur="1" fill="hold">
                                          <p:stCondLst>
                                            <p:cond delay="499"/>
                                          </p:stCondLst>
                                        </p:cTn>
                                        <p:tgtEl>
                                          <p:spTgt spid="127"/>
                                        </p:tgtEl>
                                        <p:attrNameLst>
                                          <p:attrName>style.visibility</p:attrName>
                                        </p:attrNameLst>
                                      </p:cBhvr>
                                      <p:to>
                                        <p:strVal val="hidden"/>
                                      </p:to>
                                    </p:set>
                                  </p:childTnLst>
                                </p:cTn>
                              </p:par>
                            </p:childTnLst>
                          </p:cTn>
                        </p:par>
                        <p:par>
                          <p:cTn id="63" fill="hold">
                            <p:stCondLst>
                              <p:cond delay="26500"/>
                            </p:stCondLst>
                            <p:childTnLst>
                              <p:par>
                                <p:cTn id="64" presetID="10" presetClass="entr" presetSubtype="0" fill="hold" grpId="0" nodeType="afterEffect">
                                  <p:stCondLst>
                                    <p:cond delay="0"/>
                                  </p:stCondLst>
                                  <p:childTnLst>
                                    <p:set>
                                      <p:cBhvr>
                                        <p:cTn id="65" dur="1" fill="hold">
                                          <p:stCondLst>
                                            <p:cond delay="0"/>
                                          </p:stCondLst>
                                        </p:cTn>
                                        <p:tgtEl>
                                          <p:spTgt spid="128"/>
                                        </p:tgtEl>
                                        <p:attrNameLst>
                                          <p:attrName>style.visibility</p:attrName>
                                        </p:attrNameLst>
                                      </p:cBhvr>
                                      <p:to>
                                        <p:strVal val="visible"/>
                                      </p:to>
                                    </p:set>
                                    <p:animEffect transition="in" filter="fade">
                                      <p:cBhvr>
                                        <p:cTn id="66" dur="500"/>
                                        <p:tgtEl>
                                          <p:spTgt spid="128"/>
                                        </p:tgtEl>
                                      </p:cBhvr>
                                    </p:animEffect>
                                  </p:childTnLst>
                                </p:cTn>
                              </p:par>
                            </p:childTnLst>
                          </p:cTn>
                        </p:par>
                        <p:par>
                          <p:cTn id="67" fill="hold">
                            <p:stCondLst>
                              <p:cond delay="27000"/>
                            </p:stCondLst>
                            <p:childTnLst>
                              <p:par>
                                <p:cTn id="68" presetID="22" presetClass="entr" presetSubtype="8" fill="hold" nodeType="afterEffect">
                                  <p:stCondLst>
                                    <p:cond delay="500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1000"/>
                                        <p:tgtEl>
                                          <p:spTgt spid="8"/>
                                        </p:tgtEl>
                                      </p:cBhvr>
                                    </p:animEffect>
                                  </p:childTnLst>
                                </p:cTn>
                              </p:par>
                            </p:childTnLst>
                          </p:cTn>
                        </p:par>
                        <p:par>
                          <p:cTn id="71" fill="hold">
                            <p:stCondLst>
                              <p:cond delay="33000"/>
                            </p:stCondLst>
                            <p:childTnLst>
                              <p:par>
                                <p:cTn id="72" presetID="10" presetClass="exit" presetSubtype="0" fill="hold" grpId="1" nodeType="afterEffect">
                                  <p:stCondLst>
                                    <p:cond delay="2500"/>
                                  </p:stCondLst>
                                  <p:childTnLst>
                                    <p:animEffect transition="out" filter="fade">
                                      <p:cBhvr>
                                        <p:cTn id="73" dur="500"/>
                                        <p:tgtEl>
                                          <p:spTgt spid="128"/>
                                        </p:tgtEl>
                                      </p:cBhvr>
                                    </p:animEffect>
                                    <p:set>
                                      <p:cBhvr>
                                        <p:cTn id="74" dur="1" fill="hold">
                                          <p:stCondLst>
                                            <p:cond delay="499"/>
                                          </p:stCondLst>
                                        </p:cTn>
                                        <p:tgtEl>
                                          <p:spTgt spid="128"/>
                                        </p:tgtEl>
                                        <p:attrNameLst>
                                          <p:attrName>style.visibility</p:attrName>
                                        </p:attrNameLst>
                                      </p:cBhvr>
                                      <p:to>
                                        <p:strVal val="hidden"/>
                                      </p:to>
                                    </p:set>
                                  </p:childTnLst>
                                </p:cTn>
                              </p:par>
                            </p:childTnLst>
                          </p:cTn>
                        </p:par>
                        <p:par>
                          <p:cTn id="75" fill="hold">
                            <p:stCondLst>
                              <p:cond delay="36000"/>
                            </p:stCondLst>
                            <p:childTnLst>
                              <p:par>
                                <p:cTn id="76" presetID="10" presetClass="entr" presetSubtype="0" fill="hold" grpId="0" nodeType="afterEffect">
                                  <p:stCondLst>
                                    <p:cond delay="0"/>
                                  </p:stCondLst>
                                  <p:childTnLst>
                                    <p:set>
                                      <p:cBhvr>
                                        <p:cTn id="77" dur="1" fill="hold">
                                          <p:stCondLst>
                                            <p:cond delay="0"/>
                                          </p:stCondLst>
                                        </p:cTn>
                                        <p:tgtEl>
                                          <p:spTgt spid="129"/>
                                        </p:tgtEl>
                                        <p:attrNameLst>
                                          <p:attrName>style.visibility</p:attrName>
                                        </p:attrNameLst>
                                      </p:cBhvr>
                                      <p:to>
                                        <p:strVal val="visible"/>
                                      </p:to>
                                    </p:set>
                                    <p:animEffect transition="in" filter="fade">
                                      <p:cBhvr>
                                        <p:cTn id="78" dur="500"/>
                                        <p:tgtEl>
                                          <p:spTgt spid="129"/>
                                        </p:tgtEl>
                                      </p:cBhvr>
                                    </p:animEffect>
                                  </p:childTnLst>
                                </p:cTn>
                              </p:par>
                            </p:childTnLst>
                          </p:cTn>
                        </p:par>
                        <p:par>
                          <p:cTn id="79" fill="hold">
                            <p:stCondLst>
                              <p:cond delay="36500"/>
                            </p:stCondLst>
                            <p:childTnLst>
                              <p:par>
                                <p:cTn id="80" presetID="22" presetClass="entr" presetSubtype="8" fill="hold" nodeType="afterEffect">
                                  <p:stCondLst>
                                    <p:cond delay="6000"/>
                                  </p:stCondLst>
                                  <p:childTnLst>
                                    <p:set>
                                      <p:cBhvr>
                                        <p:cTn id="81" dur="1" fill="hold">
                                          <p:stCondLst>
                                            <p:cond delay="0"/>
                                          </p:stCondLst>
                                        </p:cTn>
                                        <p:tgtEl>
                                          <p:spTgt spid="9"/>
                                        </p:tgtEl>
                                        <p:attrNameLst>
                                          <p:attrName>style.visibility</p:attrName>
                                        </p:attrNameLst>
                                      </p:cBhvr>
                                      <p:to>
                                        <p:strVal val="visible"/>
                                      </p:to>
                                    </p:set>
                                    <p:animEffect transition="in" filter="wipe(left)">
                                      <p:cBhvr>
                                        <p:cTn id="82" dur="1000"/>
                                        <p:tgtEl>
                                          <p:spTgt spid="9"/>
                                        </p:tgtEl>
                                      </p:cBhvr>
                                    </p:animEffect>
                                  </p:childTnLst>
                                </p:cTn>
                              </p:par>
                            </p:childTnLst>
                          </p:cTn>
                        </p:par>
                        <p:par>
                          <p:cTn id="83" fill="hold">
                            <p:stCondLst>
                              <p:cond delay="43500"/>
                            </p:stCondLst>
                            <p:childTnLst>
                              <p:par>
                                <p:cTn id="84" presetID="22" presetClass="entr" presetSubtype="8" fill="hold" nodeType="afterEffect">
                                  <p:stCondLst>
                                    <p:cond delay="0"/>
                                  </p:stCondLst>
                                  <p:childTnLst>
                                    <p:set>
                                      <p:cBhvr>
                                        <p:cTn id="85" dur="1" fill="hold">
                                          <p:stCondLst>
                                            <p:cond delay="0"/>
                                          </p:stCondLst>
                                        </p:cTn>
                                        <p:tgtEl>
                                          <p:spTgt spid="144"/>
                                        </p:tgtEl>
                                        <p:attrNameLst>
                                          <p:attrName>style.visibility</p:attrName>
                                        </p:attrNameLst>
                                      </p:cBhvr>
                                      <p:to>
                                        <p:strVal val="visible"/>
                                      </p:to>
                                    </p:set>
                                    <p:animEffect transition="in" filter="wipe(left)">
                                      <p:cBhvr>
                                        <p:cTn id="86" dur="1000"/>
                                        <p:tgtEl>
                                          <p:spTgt spid="14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childTnLst>
                          </p:cTn>
                        </p:par>
                        <p:par>
                          <p:cTn id="90" fill="hold">
                            <p:stCondLst>
                              <p:cond delay="44500"/>
                            </p:stCondLst>
                            <p:childTnLst>
                              <p:par>
                                <p:cTn id="91" presetID="10" presetClass="entr" presetSubtype="0" fill="hold" grpId="0" nodeType="afterEffect">
                                  <p:stCondLst>
                                    <p:cond delay="0"/>
                                  </p:stCondLst>
                                  <p:childTnLst>
                                    <p:set>
                                      <p:cBhvr>
                                        <p:cTn id="92" dur="1" fill="hold">
                                          <p:stCondLst>
                                            <p:cond delay="0"/>
                                          </p:stCondLst>
                                        </p:cTn>
                                        <p:tgtEl>
                                          <p:spTgt spid="157"/>
                                        </p:tgtEl>
                                        <p:attrNameLst>
                                          <p:attrName>style.visibility</p:attrName>
                                        </p:attrNameLst>
                                      </p:cBhvr>
                                      <p:to>
                                        <p:strVal val="visible"/>
                                      </p:to>
                                    </p:set>
                                    <p:animEffect transition="in" filter="fade">
                                      <p:cBhvr>
                                        <p:cTn id="93" dur="1000"/>
                                        <p:tgtEl>
                                          <p:spTgt spid="157"/>
                                        </p:tgtEl>
                                      </p:cBhvr>
                                    </p:animEffect>
                                  </p:childTnLst>
                                </p:cTn>
                              </p:par>
                            </p:childTnLst>
                          </p:cTn>
                        </p:par>
                        <p:par>
                          <p:cTn id="94" fill="hold">
                            <p:stCondLst>
                              <p:cond delay="45500"/>
                            </p:stCondLst>
                            <p:childTnLst>
                              <p:par>
                                <p:cTn id="95" presetID="10" presetClass="exit" presetSubtype="0" fill="hold" grpId="1" nodeType="afterEffect">
                                  <p:stCondLst>
                                    <p:cond delay="2500"/>
                                  </p:stCondLst>
                                  <p:childTnLst>
                                    <p:animEffect transition="out" filter="fade">
                                      <p:cBhvr>
                                        <p:cTn id="96" dur="500"/>
                                        <p:tgtEl>
                                          <p:spTgt spid="129"/>
                                        </p:tgtEl>
                                      </p:cBhvr>
                                    </p:animEffect>
                                    <p:set>
                                      <p:cBhvr>
                                        <p:cTn id="97" dur="1" fill="hold">
                                          <p:stCondLst>
                                            <p:cond delay="499"/>
                                          </p:stCondLst>
                                        </p:cTn>
                                        <p:tgtEl>
                                          <p:spTgt spid="129"/>
                                        </p:tgtEl>
                                        <p:attrNameLst>
                                          <p:attrName>style.visibility</p:attrName>
                                        </p:attrNameLst>
                                      </p:cBhvr>
                                      <p:to>
                                        <p:strVal val="hidden"/>
                                      </p:to>
                                    </p:set>
                                  </p:childTnLst>
                                </p:cTn>
                              </p:par>
                            </p:childTnLst>
                          </p:cTn>
                        </p:par>
                        <p:par>
                          <p:cTn id="98" fill="hold">
                            <p:stCondLst>
                              <p:cond delay="48500"/>
                            </p:stCondLst>
                            <p:childTnLst>
                              <p:par>
                                <p:cTn id="99" presetID="10" presetClass="entr" presetSubtype="0" fill="hold" grpId="0" nodeType="afterEffect">
                                  <p:stCondLst>
                                    <p:cond delay="0"/>
                                  </p:stCondLst>
                                  <p:childTnLst>
                                    <p:set>
                                      <p:cBhvr>
                                        <p:cTn id="100" dur="1" fill="hold">
                                          <p:stCondLst>
                                            <p:cond delay="0"/>
                                          </p:stCondLst>
                                        </p:cTn>
                                        <p:tgtEl>
                                          <p:spTgt spid="130"/>
                                        </p:tgtEl>
                                        <p:attrNameLst>
                                          <p:attrName>style.visibility</p:attrName>
                                        </p:attrNameLst>
                                      </p:cBhvr>
                                      <p:to>
                                        <p:strVal val="visible"/>
                                      </p:to>
                                    </p:set>
                                    <p:animEffect transition="in" filter="fade">
                                      <p:cBhvr>
                                        <p:cTn id="101" dur="500"/>
                                        <p:tgtEl>
                                          <p:spTgt spid="130"/>
                                        </p:tgtEl>
                                      </p:cBhvr>
                                    </p:animEffect>
                                  </p:childTnLst>
                                </p:cTn>
                              </p:par>
                            </p:childTnLst>
                          </p:cTn>
                        </p:par>
                        <p:par>
                          <p:cTn id="102" fill="hold">
                            <p:stCondLst>
                              <p:cond delay="49000"/>
                            </p:stCondLst>
                            <p:childTnLst>
                              <p:par>
                                <p:cTn id="103" presetID="42" presetClass="path" presetSubtype="0" accel="50000" decel="50000" fill="hold" grpId="0" nodeType="afterEffect">
                                  <p:stCondLst>
                                    <p:cond delay="3100"/>
                                  </p:stCondLst>
                                  <p:childTnLst>
                                    <p:animMotion origin="layout" path="M -1.85185E-7 0.23013 L -1.85185E-7 0.82619 " pathEditMode="relative" rAng="0" ptsTypes="AA">
                                      <p:cBhvr>
                                        <p:cTn id="104" dur="2000" fill="hold"/>
                                        <p:tgtEl>
                                          <p:spTgt spid="178"/>
                                        </p:tgtEl>
                                        <p:attrNameLst>
                                          <p:attrName>ppt_x</p:attrName>
                                          <p:attrName>ppt_y</p:attrName>
                                        </p:attrNameLst>
                                      </p:cBhvr>
                                      <p:rCtr x="0" y="29803"/>
                                    </p:animMotion>
                                  </p:childTnLst>
                                </p:cTn>
                              </p:par>
                            </p:childTnLst>
                          </p:cTn>
                        </p:par>
                        <p:par>
                          <p:cTn id="105" fill="hold">
                            <p:stCondLst>
                              <p:cond delay="54100"/>
                            </p:stCondLst>
                            <p:childTnLst>
                              <p:par>
                                <p:cTn id="106" presetID="10" presetClass="exit" presetSubtype="0" fill="hold" grpId="1" nodeType="afterEffect">
                                  <p:stCondLst>
                                    <p:cond delay="0"/>
                                  </p:stCondLst>
                                  <p:childTnLst>
                                    <p:animEffect transition="out" filter="fade">
                                      <p:cBhvr>
                                        <p:cTn id="107" dur="500"/>
                                        <p:tgtEl>
                                          <p:spTgt spid="130"/>
                                        </p:tgtEl>
                                      </p:cBhvr>
                                    </p:animEffect>
                                    <p:set>
                                      <p:cBhvr>
                                        <p:cTn id="108" dur="1" fill="hold">
                                          <p:stCondLst>
                                            <p:cond delay="499"/>
                                          </p:stCondLst>
                                        </p:cTn>
                                        <p:tgtEl>
                                          <p:spTgt spid="130"/>
                                        </p:tgtEl>
                                        <p:attrNameLst>
                                          <p:attrName>style.visibility</p:attrName>
                                        </p:attrNameLst>
                                      </p:cBhvr>
                                      <p:to>
                                        <p:strVal val="hidden"/>
                                      </p:to>
                                    </p:set>
                                  </p:childTnLst>
                                </p:cTn>
                              </p:par>
                            </p:childTnLst>
                          </p:cTn>
                        </p:par>
                        <p:par>
                          <p:cTn id="109" fill="hold">
                            <p:stCondLst>
                              <p:cond delay="54600"/>
                            </p:stCondLst>
                            <p:childTnLst>
                              <p:par>
                                <p:cTn id="110" presetID="10" presetClass="entr" presetSubtype="0" fill="hold" grpId="0" nodeType="after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8" grpId="0" animBg="1"/>
      <p:bldP spid="160" grpId="0"/>
      <p:bldP spid="178" grpId="0" animBg="1"/>
      <p:bldP spid="125" grpId="0"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63" grpId="0" animBg="1"/>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Rectangle 272"/>
          <p:cNvSpPr>
            <a:spLocks/>
          </p:cNvSpPr>
          <p:nvPr/>
        </p:nvSpPr>
        <p:spPr>
          <a:xfrm>
            <a:off x="3428838" y="5487769"/>
            <a:ext cx="189186" cy="283779"/>
          </a:xfrm>
          <a:prstGeom prst="rect">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181" name="Straight Arrow Connector 257"/>
          <p:cNvCxnSpPr>
            <a:stCxn id="279" idx="4"/>
            <a:endCxn id="192" idx="2"/>
          </p:cNvCxnSpPr>
          <p:nvPr/>
        </p:nvCxnSpPr>
        <p:spPr>
          <a:xfrm rot="5400000" flipH="1" flipV="1">
            <a:off x="6269362" y="-685577"/>
            <a:ext cx="795580" cy="3855038"/>
          </a:xfrm>
          <a:prstGeom prst="bentConnector3">
            <a:avLst>
              <a:gd name="adj1" fmla="val 50000"/>
            </a:avLst>
          </a:prstGeom>
          <a:ln w="31750">
            <a:solidFill>
              <a:srgbClr val="33A02C"/>
            </a:solidFill>
            <a:tailEnd type="triangle"/>
          </a:ln>
        </p:spPr>
        <p:style>
          <a:lnRef idx="1">
            <a:schemeClr val="accent1"/>
          </a:lnRef>
          <a:fillRef idx="0">
            <a:schemeClr val="accent1"/>
          </a:fillRef>
          <a:effectRef idx="0">
            <a:schemeClr val="accent1"/>
          </a:effectRef>
          <a:fontRef idx="minor">
            <a:schemeClr val="tx1"/>
          </a:fontRef>
        </p:style>
      </p:cxnSp>
      <p:grpSp>
        <p:nvGrpSpPr>
          <p:cNvPr id="182" name="Group 181"/>
          <p:cNvGrpSpPr/>
          <p:nvPr/>
        </p:nvGrpSpPr>
        <p:grpSpPr>
          <a:xfrm>
            <a:off x="4626380" y="1350907"/>
            <a:ext cx="1140011" cy="845190"/>
            <a:chOff x="4435337" y="1322467"/>
            <a:chExt cx="1102011" cy="817017"/>
          </a:xfrm>
        </p:grpSpPr>
        <mc:AlternateContent xmlns:mc="http://schemas.openxmlformats.org/markup-compatibility/2006" xmlns:a14="http://schemas.microsoft.com/office/drawing/2010/main">
          <mc:Choice Requires="a14">
            <p:sp>
              <p:nvSpPr>
                <p:cNvPr id="183" name="TextBox 182"/>
                <p:cNvSpPr txBox="1"/>
                <p:nvPr/>
              </p:nvSpPr>
              <p:spPr>
                <a:xfrm>
                  <a:off x="4731298" y="1861305"/>
                  <a:ext cx="48799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−1</m:t>
                            </m:r>
                          </m:sub>
                        </m:sSub>
                      </m:oMath>
                    </m:oMathPara>
                  </a14:m>
                  <a:endParaRPr lang="en-US" sz="1870" dirty="0">
                    <a:solidFill>
                      <a:prstClr val="black"/>
                    </a:solidFill>
                  </a:endParaRPr>
                </a:p>
              </p:txBody>
            </p:sp>
          </mc:Choice>
          <mc:Fallback xmlns="">
            <p:sp>
              <p:nvSpPr>
                <p:cNvPr id="183" name="TextBox 182"/>
                <p:cNvSpPr txBox="1">
                  <a:spLocks noRot="1" noChangeAspect="1" noMove="1" noResize="1" noEditPoints="1" noAdjustHandles="1" noChangeArrowheads="1" noChangeShapeType="1" noTextEdit="1"/>
                </p:cNvSpPr>
                <p:nvPr/>
              </p:nvSpPr>
              <p:spPr>
                <a:xfrm>
                  <a:off x="4731298" y="1861305"/>
                  <a:ext cx="487990" cy="278179"/>
                </a:xfrm>
                <a:prstGeom prst="rect">
                  <a:avLst/>
                </a:prstGeom>
                <a:blipFill>
                  <a:blip r:embed="rId2"/>
                  <a:stretch>
                    <a:fillRect l="-10843" r="-3614" b="-19149"/>
                  </a:stretch>
                </a:blipFill>
              </p:spPr>
              <p:txBody>
                <a:bodyPr/>
                <a:lstStyle/>
                <a:p>
                  <a:r>
                    <a:rPr lang="en-US">
                      <a:noFill/>
                    </a:rPr>
                    <a:t> </a:t>
                  </a:r>
                </a:p>
              </p:txBody>
            </p:sp>
          </mc:Fallback>
        </mc:AlternateContent>
        <p:cxnSp>
          <p:nvCxnSpPr>
            <p:cNvPr id="184" name="Straight Arrow Connector 183"/>
            <p:cNvCxnSpPr/>
            <p:nvPr/>
          </p:nvCxnSpPr>
          <p:spPr>
            <a:xfrm>
              <a:off x="4435337" y="1867588"/>
              <a:ext cx="110201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4435337" y="1627474"/>
              <a:ext cx="1097280" cy="0"/>
            </a:xfrm>
            <a:prstGeom prst="straightConnector1">
              <a:avLst/>
            </a:prstGeom>
            <a:ln w="22225">
              <a:solidFill>
                <a:srgbClr val="33A02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6" name="TextBox 185"/>
                <p:cNvSpPr txBox="1"/>
                <p:nvPr/>
              </p:nvSpPr>
              <p:spPr>
                <a:xfrm>
                  <a:off x="4595842" y="1322467"/>
                  <a:ext cx="826169"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33A02C"/>
                                </a:solidFill>
                                <a:latin typeface="Cambria Math" panose="02040503050406030204" pitchFamily="18" charset="0"/>
                              </a:rPr>
                            </m:ctrlPr>
                          </m:sSubPr>
                          <m:e>
                            <m:r>
                              <a:rPr lang="en-US" sz="1870" i="1">
                                <a:solidFill>
                                  <a:srgbClr val="33A02C"/>
                                </a:solidFill>
                                <a:latin typeface="Cambria Math" panose="02040503050406030204" pitchFamily="18" charset="0"/>
                              </a:rPr>
                              <m:t>𝑓</m:t>
                            </m:r>
                            <m:r>
                              <a:rPr lang="en-US" sz="1870" i="1">
                                <a:solidFill>
                                  <a:srgbClr val="33A02C"/>
                                </a:solidFill>
                                <a:latin typeface="Cambria Math" panose="02040503050406030204" pitchFamily="18" charset="0"/>
                              </a:rPr>
                              <m:t>(</m:t>
                            </m:r>
                            <m:r>
                              <a:rPr lang="en-US" sz="1870" b="1" i="0">
                                <a:solidFill>
                                  <a:srgbClr val="33A02C"/>
                                </a:solidFill>
                                <a:latin typeface="Cambria Math" panose="02040503050406030204" pitchFamily="18" charset="0"/>
                              </a:rPr>
                              <m:t>𝐗</m:t>
                            </m:r>
                          </m:e>
                          <m:sub>
                            <m:r>
                              <a:rPr lang="en-US" sz="1870" i="1">
                                <a:solidFill>
                                  <a:srgbClr val="33A02C"/>
                                </a:solidFill>
                                <a:latin typeface="Cambria Math" panose="02040503050406030204" pitchFamily="18" charset="0"/>
                              </a:rPr>
                              <m:t>𝑖</m:t>
                            </m:r>
                            <m:r>
                              <a:rPr lang="en-US" sz="1870" i="1">
                                <a:solidFill>
                                  <a:srgbClr val="33A02C"/>
                                </a:solidFill>
                                <a:latin typeface="Cambria Math" panose="02040503050406030204" pitchFamily="18" charset="0"/>
                              </a:rPr>
                              <m:t>−1</m:t>
                            </m:r>
                          </m:sub>
                        </m:sSub>
                        <m:r>
                          <a:rPr lang="en-US" sz="1870" i="1">
                            <a:solidFill>
                              <a:srgbClr val="33A02C"/>
                            </a:solidFill>
                            <a:latin typeface="Cambria Math" panose="02040503050406030204" pitchFamily="18" charset="0"/>
                          </a:rPr>
                          <m:t>)</m:t>
                        </m:r>
                      </m:oMath>
                    </m:oMathPara>
                  </a14:m>
                  <a:endParaRPr lang="en-US" sz="1870" dirty="0">
                    <a:solidFill>
                      <a:srgbClr val="33A02C"/>
                    </a:solidFill>
                  </a:endParaRPr>
                </a:p>
              </p:txBody>
            </p:sp>
          </mc:Choice>
          <mc:Fallback xmlns="">
            <p:sp>
              <p:nvSpPr>
                <p:cNvPr id="186" name="TextBox 185"/>
                <p:cNvSpPr txBox="1">
                  <a:spLocks noRot="1" noChangeAspect="1" noMove="1" noResize="1" noEditPoints="1" noAdjustHandles="1" noChangeArrowheads="1" noChangeShapeType="1" noTextEdit="1"/>
                </p:cNvSpPr>
                <p:nvPr/>
              </p:nvSpPr>
              <p:spPr>
                <a:xfrm>
                  <a:off x="4595842" y="1322467"/>
                  <a:ext cx="826169" cy="278179"/>
                </a:xfrm>
                <a:prstGeom prst="rect">
                  <a:avLst/>
                </a:prstGeom>
                <a:blipFill>
                  <a:blip r:embed="rId3"/>
                  <a:stretch>
                    <a:fillRect l="-9286" t="-2128" r="-10000" b="-38298"/>
                  </a:stretch>
                </a:blipFill>
              </p:spPr>
              <p:txBody>
                <a:bodyPr/>
                <a:lstStyle/>
                <a:p>
                  <a:r>
                    <a:rPr lang="en-US">
                      <a:noFill/>
                    </a:rPr>
                    <a:t> </a:t>
                  </a:r>
                </a:p>
              </p:txBody>
            </p:sp>
          </mc:Fallback>
        </mc:AlternateContent>
      </p:grpSp>
      <p:sp>
        <p:nvSpPr>
          <p:cNvPr id="187" name="Rectangle 186"/>
          <p:cNvSpPr>
            <a:spLocks noChangeAspect="1"/>
          </p:cNvSpPr>
          <p:nvPr/>
        </p:nvSpPr>
        <p:spPr>
          <a:xfrm>
            <a:off x="3673287" y="1379207"/>
            <a:ext cx="945931" cy="835667"/>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dirty="0">
              <a:solidFill>
                <a:srgbClr val="5B9BD5"/>
              </a:solidFill>
            </a:endParaRPr>
          </a:p>
        </p:txBody>
      </p:sp>
      <p:grpSp>
        <p:nvGrpSpPr>
          <p:cNvPr id="189" name="Group 188"/>
          <p:cNvGrpSpPr/>
          <p:nvPr/>
        </p:nvGrpSpPr>
        <p:grpSpPr>
          <a:xfrm>
            <a:off x="4111169" y="2219803"/>
            <a:ext cx="561911" cy="437143"/>
            <a:chOff x="3937288" y="2162437"/>
            <a:chExt cx="543179" cy="422579"/>
          </a:xfrm>
        </p:grpSpPr>
        <mc:AlternateContent xmlns:mc="http://schemas.openxmlformats.org/markup-compatibility/2006" xmlns:a14="http://schemas.microsoft.com/office/drawing/2010/main">
          <mc:Choice Requires="a14">
            <p:sp>
              <p:nvSpPr>
                <p:cNvPr id="190" name="TextBox 189"/>
                <p:cNvSpPr txBox="1"/>
                <p:nvPr/>
              </p:nvSpPr>
              <p:spPr>
                <a:xfrm>
                  <a:off x="4019316" y="2173730"/>
                  <a:ext cx="461151" cy="278184"/>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𝐯</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−1</m:t>
                            </m:r>
                          </m:sub>
                        </m:sSub>
                      </m:oMath>
                    </m:oMathPara>
                  </a14:m>
                  <a:endParaRPr lang="en-US" sz="1870" dirty="0">
                    <a:solidFill>
                      <a:prstClr val="black"/>
                    </a:solidFill>
                  </a:endParaRPr>
                </a:p>
              </p:txBody>
            </p:sp>
          </mc:Choice>
          <mc:Fallback xmlns="">
            <p:sp>
              <p:nvSpPr>
                <p:cNvPr id="190" name="TextBox 189"/>
                <p:cNvSpPr txBox="1">
                  <a:spLocks noRot="1" noChangeAspect="1" noMove="1" noResize="1" noEditPoints="1" noAdjustHandles="1" noChangeArrowheads="1" noChangeShapeType="1" noTextEdit="1"/>
                </p:cNvSpPr>
                <p:nvPr/>
              </p:nvSpPr>
              <p:spPr>
                <a:xfrm>
                  <a:off x="4019316" y="2173730"/>
                  <a:ext cx="461151" cy="278184"/>
                </a:xfrm>
                <a:prstGeom prst="rect">
                  <a:avLst/>
                </a:prstGeom>
                <a:blipFill>
                  <a:blip r:embed="rId4"/>
                  <a:stretch>
                    <a:fillRect l="-6329" r="-2532" b="-19149"/>
                  </a:stretch>
                </a:blipFill>
              </p:spPr>
              <p:txBody>
                <a:bodyPr/>
                <a:lstStyle/>
                <a:p>
                  <a:r>
                    <a:rPr lang="en-US">
                      <a:noFill/>
                    </a:rPr>
                    <a:t> </a:t>
                  </a:r>
                </a:p>
              </p:txBody>
            </p:sp>
          </mc:Fallback>
        </mc:AlternateContent>
        <p:cxnSp>
          <p:nvCxnSpPr>
            <p:cNvPr id="191" name="Straight Arrow Connector 190"/>
            <p:cNvCxnSpPr/>
            <p:nvPr/>
          </p:nvCxnSpPr>
          <p:spPr>
            <a:xfrm flipV="1">
              <a:off x="3937288" y="2162437"/>
              <a:ext cx="0" cy="4225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2" name="Rectangle 191"/>
          <p:cNvSpPr>
            <a:spLocks/>
          </p:cNvSpPr>
          <p:nvPr/>
        </p:nvSpPr>
        <p:spPr>
          <a:xfrm>
            <a:off x="8500078" y="560373"/>
            <a:ext cx="189186" cy="283779"/>
          </a:xfrm>
          <a:prstGeom prst="rect">
            <a:avLst/>
          </a:prstGeom>
          <a:solidFill>
            <a:srgbClr val="33A0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193" name="Curved Connector 397"/>
          <p:cNvCxnSpPr/>
          <p:nvPr/>
        </p:nvCxnSpPr>
        <p:spPr>
          <a:xfrm rot="5400000" flipH="1" flipV="1">
            <a:off x="3506326" y="4973398"/>
            <a:ext cx="662152" cy="612648"/>
          </a:xfrm>
          <a:prstGeom prst="bentConnector3">
            <a:avLst/>
          </a:prstGeom>
          <a:ln w="31750">
            <a:solidFill>
              <a:srgbClr val="FF7F00"/>
            </a:solidFill>
            <a:tailEnd type="triangle"/>
          </a:ln>
        </p:spPr>
        <p:style>
          <a:lnRef idx="1">
            <a:schemeClr val="accent1"/>
          </a:lnRef>
          <a:fillRef idx="0">
            <a:schemeClr val="accent1"/>
          </a:fillRef>
          <a:effectRef idx="0">
            <a:schemeClr val="accent1"/>
          </a:effectRef>
          <a:fontRef idx="minor">
            <a:schemeClr val="tx1"/>
          </a:fontRef>
        </p:style>
      </p:cxnSp>
      <p:grpSp>
        <p:nvGrpSpPr>
          <p:cNvPr id="194" name="Group 193"/>
          <p:cNvGrpSpPr/>
          <p:nvPr/>
        </p:nvGrpSpPr>
        <p:grpSpPr>
          <a:xfrm>
            <a:off x="3318379" y="3749040"/>
            <a:ext cx="1746491" cy="851337"/>
            <a:chOff x="3465038" y="3752926"/>
            <a:chExt cx="1688275" cy="822960"/>
          </a:xfrm>
        </p:grpSpPr>
        <mc:AlternateContent xmlns:mc="http://schemas.openxmlformats.org/markup-compatibility/2006" xmlns:a14="http://schemas.microsoft.com/office/drawing/2010/main">
          <mc:Choice Requires="a14">
            <p:sp>
              <p:nvSpPr>
                <p:cNvPr id="195" name="TextBox 194"/>
                <p:cNvSpPr txBox="1"/>
                <p:nvPr/>
              </p:nvSpPr>
              <p:spPr>
                <a:xfrm>
                  <a:off x="4653174" y="3965067"/>
                  <a:ext cx="500139"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𝐗</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−1</m:t>
                            </m:r>
                          </m:sub>
                        </m:sSub>
                      </m:oMath>
                    </m:oMathPara>
                  </a14:m>
                  <a:endParaRPr lang="en-US" sz="1870" dirty="0">
                    <a:solidFill>
                      <a:prstClr val="black"/>
                    </a:solidFill>
                  </a:endParaRPr>
                </a:p>
              </p:txBody>
            </p:sp>
          </mc:Choice>
          <mc:Fallback xmlns="">
            <p:sp>
              <p:nvSpPr>
                <p:cNvPr id="195" name="TextBox 194"/>
                <p:cNvSpPr txBox="1">
                  <a:spLocks noRot="1" noChangeAspect="1" noMove="1" noResize="1" noEditPoints="1" noAdjustHandles="1" noChangeArrowheads="1" noChangeShapeType="1" noTextEdit="1"/>
                </p:cNvSpPr>
                <p:nvPr/>
              </p:nvSpPr>
              <p:spPr>
                <a:xfrm>
                  <a:off x="4653174" y="3965067"/>
                  <a:ext cx="500139" cy="278179"/>
                </a:xfrm>
                <a:prstGeom prst="rect">
                  <a:avLst/>
                </a:prstGeom>
                <a:blipFill>
                  <a:blip r:embed="rId5"/>
                  <a:stretch>
                    <a:fillRect l="-10588" r="-2353" b="-17021"/>
                  </a:stretch>
                </a:blipFill>
              </p:spPr>
              <p:txBody>
                <a:bodyPr/>
                <a:lstStyle/>
                <a:p>
                  <a:r>
                    <a:rPr lang="en-US">
                      <a:noFill/>
                    </a:rPr>
                    <a:t> </a:t>
                  </a:r>
                </a:p>
              </p:txBody>
            </p:sp>
          </mc:Fallback>
        </mc:AlternateContent>
        <p:sp>
          <p:nvSpPr>
            <p:cNvPr id="203" name="Rectangle 202"/>
            <p:cNvSpPr/>
            <p:nvPr/>
          </p:nvSpPr>
          <p:spPr>
            <a:xfrm>
              <a:off x="3465038" y="3752926"/>
              <a:ext cx="1440180" cy="822960"/>
            </a:xfrm>
            <a:prstGeom prst="rect">
              <a:avLst/>
            </a:prstGeom>
            <a:blipFill>
              <a:blip r:embed="rId6"/>
              <a:stretch>
                <a:fillRect/>
              </a:stretch>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isometricOffAxis2Right">
                <a:rot lat="1075750" lon="18075353" rev="9732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mc:AlternateContent xmlns:mc="http://schemas.openxmlformats.org/markup-compatibility/2006" xmlns:a14="http://schemas.microsoft.com/office/drawing/2010/main">
        <mc:Choice Requires="a14">
          <p:sp>
            <p:nvSpPr>
              <p:cNvPr id="205" name="TextBox 204"/>
              <p:cNvSpPr txBox="1"/>
              <p:nvPr/>
            </p:nvSpPr>
            <p:spPr>
              <a:xfrm>
                <a:off x="8269794" y="5908511"/>
                <a:ext cx="854657"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33A02C"/>
                              </a:solidFill>
                              <a:latin typeface="Cambria Math" panose="02040503050406030204" pitchFamily="18" charset="0"/>
                            </a:rPr>
                          </m:ctrlPr>
                        </m:sSubPr>
                        <m:e>
                          <m:r>
                            <a:rPr lang="en-US" sz="1870" i="1">
                              <a:solidFill>
                                <a:srgbClr val="33A02C"/>
                              </a:solidFill>
                              <a:latin typeface="Cambria Math" panose="02040503050406030204" pitchFamily="18" charset="0"/>
                            </a:rPr>
                            <m:t>𝑓</m:t>
                          </m:r>
                          <m:r>
                            <a:rPr lang="en-US" sz="1870" i="1">
                              <a:solidFill>
                                <a:srgbClr val="33A02C"/>
                              </a:solidFill>
                              <a:latin typeface="Cambria Math" panose="02040503050406030204" pitchFamily="18" charset="0"/>
                            </a:rPr>
                            <m:t>(</m:t>
                          </m:r>
                          <m:r>
                            <a:rPr lang="en-US" sz="1870" b="1" i="0">
                              <a:solidFill>
                                <a:srgbClr val="33A02C"/>
                              </a:solidFill>
                              <a:latin typeface="Cambria Math" panose="02040503050406030204" pitchFamily="18" charset="0"/>
                            </a:rPr>
                            <m:t>𝐗</m:t>
                          </m:r>
                        </m:e>
                        <m:sub>
                          <m:r>
                            <a:rPr lang="en-US" sz="1870" i="1">
                              <a:solidFill>
                                <a:srgbClr val="33A02C"/>
                              </a:solidFill>
                              <a:latin typeface="Cambria Math" panose="02040503050406030204" pitchFamily="18" charset="0"/>
                            </a:rPr>
                            <m:t>𝑖</m:t>
                          </m:r>
                          <m:r>
                            <a:rPr lang="en-US" sz="1870" i="1">
                              <a:solidFill>
                                <a:srgbClr val="33A02C"/>
                              </a:solidFill>
                              <a:latin typeface="Cambria Math" panose="02040503050406030204" pitchFamily="18" charset="0"/>
                            </a:rPr>
                            <m:t>−1</m:t>
                          </m:r>
                        </m:sub>
                      </m:sSub>
                      <m:r>
                        <a:rPr lang="en-US" sz="1870" i="1">
                          <a:solidFill>
                            <a:srgbClr val="33A02C"/>
                          </a:solidFill>
                          <a:latin typeface="Cambria Math" panose="02040503050406030204" pitchFamily="18" charset="0"/>
                        </a:rPr>
                        <m:t>)</m:t>
                      </m:r>
                    </m:oMath>
                  </m:oMathPara>
                </a14:m>
                <a:endParaRPr lang="en-US" sz="1870" dirty="0">
                  <a:solidFill>
                    <a:srgbClr val="33A02C"/>
                  </a:solidFill>
                </a:endParaRPr>
              </a:p>
            </p:txBody>
          </p:sp>
        </mc:Choice>
        <mc:Fallback xmlns="">
          <p:sp>
            <p:nvSpPr>
              <p:cNvPr id="205" name="TextBox 204"/>
              <p:cNvSpPr txBox="1">
                <a:spLocks noRot="1" noChangeAspect="1" noMove="1" noResize="1" noEditPoints="1" noAdjustHandles="1" noChangeArrowheads="1" noChangeShapeType="1" noTextEdit="1"/>
              </p:cNvSpPr>
              <p:nvPr/>
            </p:nvSpPr>
            <p:spPr>
              <a:xfrm>
                <a:off x="8269794" y="5908511"/>
                <a:ext cx="854657" cy="287771"/>
              </a:xfrm>
              <a:prstGeom prst="rect">
                <a:avLst/>
              </a:prstGeom>
              <a:blipFill>
                <a:blip r:embed="rId7"/>
                <a:stretch>
                  <a:fillRect l="-9286" t="-2128" r="-10000" b="-38298"/>
                </a:stretch>
              </a:blipFill>
            </p:spPr>
            <p:txBody>
              <a:bodyPr/>
              <a:lstStyle/>
              <a:p>
                <a:r>
                  <a:rPr lang="en-US">
                    <a:noFill/>
                  </a:rPr>
                  <a:t> </a:t>
                </a:r>
              </a:p>
            </p:txBody>
          </p:sp>
        </mc:Fallback>
      </mc:AlternateContent>
      <p:sp>
        <p:nvSpPr>
          <p:cNvPr id="204" name="Rectangle 203"/>
          <p:cNvSpPr>
            <a:spLocks/>
          </p:cNvSpPr>
          <p:nvPr/>
        </p:nvSpPr>
        <p:spPr>
          <a:xfrm>
            <a:off x="8496795" y="-1520024"/>
            <a:ext cx="189186" cy="283779"/>
          </a:xfrm>
          <a:prstGeom prst="rect">
            <a:avLst/>
          </a:prstGeom>
          <a:solidFill>
            <a:srgbClr val="33A0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sp>
        <p:nvSpPr>
          <p:cNvPr id="206" name="Rectangle 205"/>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endParaRPr lang="en-US" sz="2400" b="1" dirty="0">
              <a:solidFill>
                <a:srgbClr val="595959"/>
              </a:solidFill>
              <a:latin typeface="Helvetica"/>
              <a:cs typeface="Helvetica"/>
            </a:endParaRPr>
          </a:p>
        </p:txBody>
      </p:sp>
      <p:sp>
        <p:nvSpPr>
          <p:cNvPr id="207" name="Rectangle 206"/>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a:t>
            </a:r>
            <a:r>
              <a:rPr lang="en-US" sz="2400" b="1" dirty="0" err="1">
                <a:solidFill>
                  <a:srgbClr val="595959"/>
                </a:solidFill>
                <a:latin typeface="Helvetica"/>
                <a:cs typeface="Helvetica"/>
              </a:rPr>
              <a:t>i</a:t>
            </a:r>
            <a:r>
              <a:rPr lang="en-US" sz="2400" b="1" dirty="0">
                <a:solidFill>
                  <a:srgbClr val="595959"/>
                </a:solidFill>
                <a:latin typeface="Helvetica"/>
                <a:cs typeface="Helvetica"/>
              </a:rPr>
              <a:t>) a visual encoder transforms the visual observation extracted from the model's current temporal location to a representative feature vector;</a:t>
            </a:r>
          </a:p>
        </p:txBody>
      </p:sp>
      <p:sp>
        <p:nvSpPr>
          <p:cNvPr id="208" name="Rectangle 207"/>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(ii) an LSTM consumes this feature vector along with the state and temporal location produced in the previous step;</a:t>
            </a:r>
          </a:p>
        </p:txBody>
      </p:sp>
      <p:sp>
        <p:nvSpPr>
          <p:cNvPr id="209" name="Rectangle 208"/>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(iii) the LSTM outputs its updated state and the next search location in the video;</a:t>
            </a:r>
          </a:p>
        </p:txBody>
      </p:sp>
      <p:sp>
        <p:nvSpPr>
          <p:cNvPr id="210" name="Rectangle 209"/>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(iv) the model then moves to this new temporal location, repeating the process.</a:t>
            </a:r>
          </a:p>
        </p:txBody>
      </p:sp>
      <p:grpSp>
        <p:nvGrpSpPr>
          <p:cNvPr id="85" name="Group 84"/>
          <p:cNvGrpSpPr/>
          <p:nvPr/>
        </p:nvGrpSpPr>
        <p:grpSpPr>
          <a:xfrm>
            <a:off x="10571343" y="1566792"/>
            <a:ext cx="2739708" cy="3191090"/>
            <a:chOff x="8105303" y="954707"/>
            <a:chExt cx="2739708" cy="3191090"/>
          </a:xfrm>
        </p:grpSpPr>
        <mc:AlternateContent xmlns:mc="http://schemas.openxmlformats.org/markup-compatibility/2006" xmlns:a14="http://schemas.microsoft.com/office/drawing/2010/main">
          <mc:Choice Requires="a14">
            <p:sp>
              <p:nvSpPr>
                <p:cNvPr id="86" name="Rectangle 85"/>
                <p:cNvSpPr>
                  <a:spLocks/>
                </p:cNvSpPr>
                <p:nvPr/>
              </p:nvSpPr>
              <p:spPr>
                <a:xfrm>
                  <a:off x="8105303" y="954707"/>
                  <a:ext cx="2739708" cy="3191090"/>
                </a:xfrm>
                <a:prstGeom prst="rect">
                  <a:avLst/>
                </a:prstGeom>
                <a:solidFill>
                  <a:schemeClr val="bg1"/>
                </a:solid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0" bIns="45720" numCol="1" spcCol="0" rtlCol="0" fromWordArt="0" anchor="t" anchorCtr="0" forceAA="0" compatLnSpc="1">
                  <a:prstTxWarp prst="textNoShape">
                    <a:avLst/>
                  </a:prstTxWarp>
                  <a:noAutofit/>
                </a:bodyPr>
                <a:lstStyle/>
                <a:p>
                  <a:pPr>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           LSTM</a:t>
                  </a:r>
                </a:p>
                <a:p>
                  <a:pPr>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           Visual Encoder</a:t>
                  </a:r>
                </a:p>
                <a:p>
                  <a:pPr>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           Spotting Target </a:t>
                  </a:r>
                </a:p>
                <a:p>
                  <a:pPr>
                    <a:spcBef>
                      <a:spcPts val="600"/>
                    </a:spcBef>
                    <a:spcAft>
                      <a:spcPts val="600"/>
                    </a:spcAft>
                  </a:pPr>
                  <a14:m>
                    <m:oMath xmlns:m="http://schemas.openxmlformats.org/officeDocument/2006/math">
                      <m:r>
                        <a:rPr lang="en-US" sz="1800" b="1" i="1">
                          <a:solidFill>
                            <a:schemeClr val="tx1"/>
                          </a:solidFill>
                          <a:latin typeface="Cambria Math" panose="02040503050406030204" pitchFamily="18" charset="0"/>
                        </a:rPr>
                        <m:t>  </m:t>
                      </m:r>
                      <m:r>
                        <a:rPr lang="en-US" sz="1800" b="1" i="1" smtClean="0">
                          <a:solidFill>
                            <a:schemeClr val="tx1"/>
                          </a:solidFill>
                          <a:latin typeface="Cambria Math" panose="02040503050406030204" pitchFamily="18" charset="0"/>
                        </a:rPr>
                        <m:t> </m:t>
                      </m:r>
                      <m:sSub>
                        <m:sSubPr>
                          <m:ctrlPr>
                            <a:rPr lang="en-US" sz="1800" b="1" i="1" smtClean="0">
                              <a:solidFill>
                                <a:schemeClr val="tx1"/>
                              </a:solidFill>
                              <a:latin typeface="Cambria Math" panose="02040503050406030204" pitchFamily="18" charset="0"/>
                            </a:rPr>
                          </m:ctrlPr>
                        </m:sSubPr>
                        <m:e>
                          <m:r>
                            <a:rPr lang="en-US" sz="1800" b="1">
                              <a:solidFill>
                                <a:schemeClr val="tx1"/>
                              </a:solidFill>
                              <a:latin typeface="Cambria Math" panose="02040503050406030204" pitchFamily="18" charset="0"/>
                            </a:rPr>
                            <m:t>𝐗</m:t>
                          </m:r>
                        </m:e>
                        <m:sub>
                          <m:r>
                            <a:rPr lang="en-US" sz="1800" b="1" i="1" smtClean="0">
                              <a:solidFill>
                                <a:schemeClr val="tx1"/>
                              </a:solidFill>
                              <a:latin typeface="Cambria Math" panose="02040503050406030204" pitchFamily="18" charset="0"/>
                            </a:rPr>
                            <m:t>𝒊</m:t>
                          </m:r>
                        </m:sub>
                      </m:sSub>
                      <m:r>
                        <a:rPr lang="en-US" sz="1800" i="1">
                          <a:solidFill>
                            <a:schemeClr val="tx1"/>
                          </a:solidFill>
                          <a:latin typeface="Cambria Math" panose="02040503050406030204" pitchFamily="18" charset="0"/>
                        </a:rPr>
                        <m:t>:   </m:t>
                      </m:r>
                      <m:r>
                        <a:rPr lang="en-US" sz="1800" i="1" smtClean="0">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Visual Observation</a:t>
                  </a:r>
                </a:p>
                <a:p>
                  <a:pPr>
                    <a:spcBef>
                      <a:spcPts val="600"/>
                    </a:spcBef>
                    <a:spcAft>
                      <a:spcPts val="600"/>
                    </a:spcAft>
                  </a:pPr>
                  <a14:m>
                    <m:oMath xmlns:m="http://schemas.openxmlformats.org/officeDocument/2006/math">
                      <m:r>
                        <a:rPr lang="en-US" sz="1800" b="1" i="1">
                          <a:solidFill>
                            <a:schemeClr val="tx1"/>
                          </a:solidFill>
                          <a:latin typeface="Cambria Math" panose="02040503050406030204" pitchFamily="18" charset="0"/>
                        </a:rPr>
                        <m:t>   </m:t>
                      </m:r>
                      <m:sSub>
                        <m:sSubPr>
                          <m:ctrlPr>
                            <a:rPr lang="en-US" sz="1800" b="1" i="1" smtClean="0">
                              <a:solidFill>
                                <a:schemeClr val="tx1"/>
                              </a:solidFill>
                              <a:latin typeface="Cambria Math" panose="02040503050406030204" pitchFamily="18" charset="0"/>
                            </a:rPr>
                          </m:ctrlPr>
                        </m:sSubPr>
                        <m:e>
                          <m:r>
                            <a:rPr lang="en-US" sz="1800" b="1">
                              <a:solidFill>
                                <a:schemeClr val="tx1"/>
                              </a:solidFill>
                              <a:latin typeface="Cambria Math" panose="02040503050406030204" pitchFamily="18" charset="0"/>
                            </a:rPr>
                            <m:t>𝐯</m:t>
                          </m:r>
                        </m:e>
                        <m:sub>
                          <m:r>
                            <a:rPr lang="en-US" sz="1800" b="1" i="1" smtClean="0">
                              <a:solidFill>
                                <a:schemeClr val="tx1"/>
                              </a:solidFill>
                              <a:latin typeface="Cambria Math" panose="02040503050406030204" pitchFamily="18" charset="0"/>
                            </a:rPr>
                            <m:t>𝒊</m:t>
                          </m:r>
                        </m:sub>
                      </m:sSub>
                      <m:r>
                        <a:rPr lang="en-US" sz="1800" i="1">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cs typeface="Times New Roman" panose="02020603050405020304" pitchFamily="18" charset="0"/>
                    </a:rPr>
                    <a:t>  Feature Vector</a:t>
                  </a:r>
                </a:p>
                <a:p>
                  <a:pPr>
                    <a:spcBef>
                      <a:spcPts val="600"/>
                    </a:spcBef>
                    <a:spcAft>
                      <a:spcPts val="600"/>
                    </a:spcAft>
                  </a:pPr>
                  <a14:m>
                    <m:oMath xmlns:m="http://schemas.openxmlformats.org/officeDocument/2006/math">
                      <m:r>
                        <a:rPr lang="en-US" sz="1800" b="1" i="1">
                          <a:solidFill>
                            <a:schemeClr val="tx1"/>
                          </a:solidFill>
                          <a:latin typeface="Cambria Math" panose="02040503050406030204" pitchFamily="18" charset="0"/>
                        </a:rPr>
                        <m:t>   </m:t>
                      </m:r>
                      <m:sSub>
                        <m:sSubPr>
                          <m:ctrlPr>
                            <a:rPr lang="en-US" sz="1800" b="1" i="1" smtClean="0">
                              <a:solidFill>
                                <a:schemeClr val="tx1"/>
                              </a:solidFill>
                              <a:latin typeface="Cambria Math" panose="02040503050406030204" pitchFamily="18" charset="0"/>
                            </a:rPr>
                          </m:ctrlPr>
                        </m:sSubPr>
                        <m:e>
                          <m:r>
                            <a:rPr lang="en-US" sz="1800" b="1">
                              <a:solidFill>
                                <a:schemeClr val="tx1"/>
                              </a:solidFill>
                              <a:latin typeface="Cambria Math" panose="02040503050406030204" pitchFamily="18" charset="0"/>
                            </a:rPr>
                            <m:t>𝐡</m:t>
                          </m:r>
                        </m:e>
                        <m:sub>
                          <m:r>
                            <a:rPr lang="en-US" sz="1800" b="1" i="1" smtClean="0">
                              <a:solidFill>
                                <a:schemeClr val="tx1"/>
                              </a:solidFill>
                              <a:latin typeface="Cambria Math" panose="02040503050406030204" pitchFamily="18" charset="0"/>
                            </a:rPr>
                            <m:t>𝒊</m:t>
                          </m:r>
                        </m:sub>
                      </m:sSub>
                      <m:r>
                        <a:rPr lang="en-US" sz="1800" i="1">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cs typeface="Times New Roman" panose="02020603050405020304" pitchFamily="18" charset="0"/>
                    </a:rPr>
                    <a:t> LSTM State</a:t>
                  </a:r>
                </a:p>
                <a:p>
                  <a:pPr>
                    <a:spcBef>
                      <a:spcPts val="600"/>
                    </a:spcBef>
                    <a:spcAft>
                      <a:spcPts val="600"/>
                    </a:spcAft>
                  </a:pPr>
                  <a14:m>
                    <m:oMath xmlns:m="http://schemas.openxmlformats.org/officeDocument/2006/math">
                      <m:r>
                        <a:rPr lang="en-US" sz="1800" i="1">
                          <a:solidFill>
                            <a:schemeClr val="tx1"/>
                          </a:solidFill>
                          <a:latin typeface="Cambria Math" panose="02040503050406030204" pitchFamily="18" charset="0"/>
                        </a:rPr>
                        <m:t>𝑓</m:t>
                      </m:r>
                      <m:d>
                        <m:dPr>
                          <m:ctrlPr>
                            <a:rPr lang="en-US" sz="1800" i="1">
                              <a:solidFill>
                                <a:schemeClr val="tx1"/>
                              </a:solidFill>
                              <a:latin typeface="Cambria Math" panose="02040503050406030204" pitchFamily="18" charset="0"/>
                            </a:rPr>
                          </m:ctrlPr>
                        </m:dPr>
                        <m:e>
                          <m:sSub>
                            <m:sSubPr>
                              <m:ctrlPr>
                                <a:rPr lang="en-US" sz="1800" b="1" i="1" smtClean="0">
                                  <a:solidFill>
                                    <a:schemeClr val="tx1"/>
                                  </a:solidFill>
                                  <a:latin typeface="Cambria Math" panose="02040503050406030204" pitchFamily="18" charset="0"/>
                                </a:rPr>
                              </m:ctrlPr>
                            </m:sSubPr>
                            <m:e>
                              <m:r>
                                <a:rPr lang="en-US" sz="1800" b="1" i="0">
                                  <a:solidFill>
                                    <a:schemeClr val="tx1"/>
                                  </a:solidFill>
                                  <a:latin typeface="Cambria Math" panose="02040503050406030204" pitchFamily="18" charset="0"/>
                                </a:rPr>
                                <m:t>𝐗</m:t>
                              </m:r>
                            </m:e>
                            <m:sub>
                              <m:r>
                                <a:rPr lang="en-US" sz="1800" b="1" i="1" smtClean="0">
                                  <a:solidFill>
                                    <a:schemeClr val="tx1"/>
                                  </a:solidFill>
                                  <a:latin typeface="Cambria Math" panose="02040503050406030204" pitchFamily="18" charset="0"/>
                                </a:rPr>
                                <m:t>𝒊</m:t>
                              </m:r>
                            </m:sub>
                          </m:sSub>
                        </m:e>
                      </m:d>
                      <m:r>
                        <a:rPr lang="en-US" sz="1800" i="1">
                          <a:solidFill>
                            <a:schemeClr val="tx1"/>
                          </a:solidFill>
                          <a:latin typeface="Cambria Math" panose="02040503050406030204" pitchFamily="18" charset="0"/>
                        </a:rPr>
                        <m:t>:</m:t>
                      </m:r>
                    </m:oMath>
                  </a14:m>
                  <a:r>
                    <a:rPr lang="en-US" sz="1800" dirty="0">
                      <a:solidFill>
                        <a:schemeClr val="tx1"/>
                      </a:solidFill>
                      <a:latin typeface="Times New Roman" panose="02020603050405020304" pitchFamily="18" charset="0"/>
                      <a:cs typeface="Times New Roman" panose="02020603050405020304" pitchFamily="18" charset="0"/>
                    </a:rPr>
                    <a:t> Temporal Location</a:t>
                  </a:r>
                  <a:endParaRPr lang="en-US" sz="18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8105303" y="954707"/>
                  <a:ext cx="2739708" cy="3191090"/>
                </a:xfrm>
                <a:prstGeom prst="rect">
                  <a:avLst/>
                </a:prstGeom>
                <a:blipFill>
                  <a:blip r:embed="rId8"/>
                  <a:stretch>
                    <a:fillRect/>
                  </a:stretch>
                </a:blipFill>
                <a:ln cmpd="sng">
                  <a:solidFill>
                    <a:schemeClr val="tx1"/>
                  </a:solidFill>
                  <a:prstDash val="dash"/>
                </a:ln>
              </p:spPr>
              <p:txBody>
                <a:bodyPr/>
                <a:lstStyle/>
                <a:p>
                  <a:r>
                    <a:rPr lang="en-US">
                      <a:noFill/>
                    </a:rPr>
                    <a:t> </a:t>
                  </a:r>
                </a:p>
              </p:txBody>
            </p:sp>
          </mc:Fallback>
        </mc:AlternateContent>
        <p:sp>
          <p:nvSpPr>
            <p:cNvPr id="87" name="Trapezoid 86"/>
            <p:cNvSpPr>
              <a:spLocks noChangeAspect="1"/>
            </p:cNvSpPr>
            <p:nvPr/>
          </p:nvSpPr>
          <p:spPr>
            <a:xfrm>
              <a:off x="8397462" y="1546999"/>
              <a:ext cx="287705" cy="245576"/>
            </a:xfrm>
            <a:prstGeom prst="trapezoid">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88" name="Rectangle 87"/>
            <p:cNvSpPr>
              <a:spLocks noChangeAspect="1"/>
            </p:cNvSpPr>
            <p:nvPr/>
          </p:nvSpPr>
          <p:spPr>
            <a:xfrm flipH="1">
              <a:off x="8397462" y="1072865"/>
              <a:ext cx="287705" cy="287705"/>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accent1"/>
                </a:solidFill>
              </a:endParaRPr>
            </a:p>
          </p:txBody>
        </p:sp>
        <p:sp>
          <p:nvSpPr>
            <p:cNvPr id="89" name="Rectangle 88"/>
            <p:cNvSpPr>
              <a:spLocks/>
            </p:cNvSpPr>
            <p:nvPr/>
          </p:nvSpPr>
          <p:spPr>
            <a:xfrm>
              <a:off x="8397462" y="2053818"/>
              <a:ext cx="287705" cy="119979"/>
            </a:xfrm>
            <a:prstGeom prst="rect">
              <a:avLst/>
            </a:prstGeom>
            <a:solidFill>
              <a:srgbClr val="FB9A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grpSp>
      <p:grpSp>
        <p:nvGrpSpPr>
          <p:cNvPr id="96" name="Group 95"/>
          <p:cNvGrpSpPr/>
          <p:nvPr/>
        </p:nvGrpSpPr>
        <p:grpSpPr>
          <a:xfrm>
            <a:off x="242232" y="69964"/>
            <a:ext cx="13243034" cy="770613"/>
            <a:chOff x="178912" y="80566"/>
            <a:chExt cx="12801600" cy="744926"/>
          </a:xfrm>
        </p:grpSpPr>
        <p:sp>
          <p:nvSpPr>
            <p:cNvPr id="97" name="Rectangle 96"/>
            <p:cNvSpPr/>
            <p:nvPr/>
          </p:nvSpPr>
          <p:spPr>
            <a:xfrm>
              <a:off x="5778627" y="550141"/>
              <a:ext cx="707136" cy="274320"/>
            </a:xfrm>
            <a:prstGeom prst="rect">
              <a:avLst/>
            </a:prstGeom>
            <a:solidFill>
              <a:srgbClr val="FB9A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nvGrpSpPr>
            <p:cNvPr id="98" name="Group 97"/>
            <p:cNvGrpSpPr/>
            <p:nvPr/>
          </p:nvGrpSpPr>
          <p:grpSpPr>
            <a:xfrm>
              <a:off x="178912" y="80566"/>
              <a:ext cx="12801600" cy="744926"/>
              <a:chOff x="247683" y="4623317"/>
              <a:chExt cx="12801601" cy="744926"/>
            </a:xfrm>
          </p:grpSpPr>
          <p:sp>
            <p:nvSpPr>
              <p:cNvPr id="99" name="Rectangle 98"/>
              <p:cNvSpPr/>
              <p:nvPr/>
            </p:nvSpPr>
            <p:spPr>
              <a:xfrm>
                <a:off x="247683" y="5093923"/>
                <a:ext cx="12801601" cy="274320"/>
              </a:xfrm>
              <a:prstGeom prst="rect">
                <a:avLst/>
              </a:prstGeom>
              <a:no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100" name="Straight Arrow Connector 99"/>
              <p:cNvCxnSpPr/>
              <p:nvPr/>
            </p:nvCxnSpPr>
            <p:spPr>
              <a:xfrm>
                <a:off x="247683" y="4989565"/>
                <a:ext cx="12801601"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Rectangle 100"/>
                  <p:cNvSpPr>
                    <a:spLocks noChangeAspect="1"/>
                  </p:cNvSpPr>
                  <p:nvPr/>
                </p:nvSpPr>
                <p:spPr>
                  <a:xfrm>
                    <a:off x="11504487" y="4623317"/>
                    <a:ext cx="595773" cy="380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spAutoFit/>
                  </a:bodyPr>
                  <a:lstStyle/>
                  <a:p>
                    <a:pPr defTabSz="950297"/>
                    <a14:m>
                      <m:oMathPara xmlns:m="http://schemas.openxmlformats.org/officeDocument/2006/math">
                        <m:oMathParaPr>
                          <m:jc m:val="centerGroup"/>
                        </m:oMathParaPr>
                        <m:oMath xmlns:m="http://schemas.openxmlformats.org/officeDocument/2006/math">
                          <m:r>
                            <m:rPr>
                              <m:sty m:val="p"/>
                            </m:rPr>
                            <a:rPr lang="en-US" sz="1870" b="0" i="0" smtClean="0">
                              <a:solidFill>
                                <a:prstClr val="black"/>
                              </a:solidFill>
                              <a:latin typeface="Cambria Math" panose="02040503050406030204" pitchFamily="18" charset="0"/>
                            </a:rPr>
                            <m:t>Video</m:t>
                          </m:r>
                          <m:r>
                            <a:rPr lang="en-US" sz="1870" b="0" i="0" smtClean="0">
                              <a:solidFill>
                                <a:prstClr val="black"/>
                              </a:solidFill>
                              <a:latin typeface="Cambria Math" panose="02040503050406030204" pitchFamily="18" charset="0"/>
                            </a:rPr>
                            <m:t> </m:t>
                          </m:r>
                          <m:r>
                            <m:rPr>
                              <m:sty m:val="p"/>
                            </m:rPr>
                            <a:rPr lang="en-US" sz="1870" b="0" i="0" smtClean="0">
                              <a:solidFill>
                                <a:prstClr val="black"/>
                              </a:solidFill>
                              <a:latin typeface="Cambria Math" panose="02040503050406030204" pitchFamily="18" charset="0"/>
                            </a:rPr>
                            <m:t>Time</m:t>
                          </m:r>
                        </m:oMath>
                      </m:oMathPara>
                    </a14:m>
                    <a:endParaRPr lang="en-US" sz="1870" dirty="0">
                      <a:solidFill>
                        <a:prstClr val="black"/>
                      </a:solidFill>
                    </a:endParaRPr>
                  </a:p>
                </p:txBody>
              </p:sp>
            </mc:Choice>
            <mc:Fallback xmlns="">
              <p:sp>
                <p:nvSpPr>
                  <p:cNvPr id="101" name="Rectangle 100"/>
                  <p:cNvSpPr>
                    <a:spLocks noRot="1" noChangeAspect="1" noMove="1" noResize="1" noEditPoints="1" noAdjustHandles="1" noChangeArrowheads="1" noChangeShapeType="1" noTextEdit="1"/>
                  </p:cNvSpPr>
                  <p:nvPr/>
                </p:nvSpPr>
                <p:spPr>
                  <a:xfrm>
                    <a:off x="11504487" y="4623317"/>
                    <a:ext cx="595773" cy="380104"/>
                  </a:xfrm>
                  <a:prstGeom prst="rect">
                    <a:avLst/>
                  </a:prstGeom>
                  <a:blipFill>
                    <a:blip r:embed="rId9"/>
                    <a:stretch>
                      <a:fillRect r="-116832"/>
                    </a:stretch>
                  </a:blipFill>
                  <a:ln>
                    <a:noFill/>
                  </a:ln>
                </p:spPr>
                <p:txBody>
                  <a:bodyPr/>
                  <a:lstStyle/>
                  <a:p>
                    <a:r>
                      <a:rPr lang="en-US">
                        <a:noFill/>
                      </a:rPr>
                      <a:t> </a:t>
                    </a:r>
                  </a:p>
                </p:txBody>
              </p:sp>
            </mc:Fallback>
          </mc:AlternateContent>
        </p:grpSp>
      </p:grpSp>
      <p:grpSp>
        <p:nvGrpSpPr>
          <p:cNvPr id="108" name="Group 107"/>
          <p:cNvGrpSpPr/>
          <p:nvPr/>
        </p:nvGrpSpPr>
        <p:grpSpPr>
          <a:xfrm>
            <a:off x="243272" y="5478181"/>
            <a:ext cx="13243034" cy="757455"/>
            <a:chOff x="243272" y="5478181"/>
            <a:chExt cx="13243034" cy="757455"/>
          </a:xfrm>
        </p:grpSpPr>
        <mc:AlternateContent xmlns:mc="http://schemas.openxmlformats.org/markup-compatibility/2006" xmlns:a14="http://schemas.microsoft.com/office/drawing/2010/main">
          <mc:Choice Requires="a14">
            <p:sp>
              <p:nvSpPr>
                <p:cNvPr id="109" name="Rectangle 108"/>
                <p:cNvSpPr>
                  <a:spLocks noChangeAspect="1"/>
                </p:cNvSpPr>
                <p:nvPr/>
              </p:nvSpPr>
              <p:spPr>
                <a:xfrm>
                  <a:off x="11887200" y="5842425"/>
                  <a:ext cx="616317" cy="393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spAutoFit/>
                </a:bodyPr>
                <a:lstStyle/>
                <a:p>
                  <a:pPr defTabSz="950297"/>
                  <a14:m>
                    <m:oMathPara xmlns:m="http://schemas.openxmlformats.org/officeDocument/2006/math">
                      <m:oMathParaPr>
                        <m:jc m:val="centerGroup"/>
                      </m:oMathParaPr>
                      <m:oMath xmlns:m="http://schemas.openxmlformats.org/officeDocument/2006/math">
                        <m:r>
                          <m:rPr>
                            <m:sty m:val="p"/>
                          </m:rPr>
                          <a:rPr lang="en-US" sz="1870" b="0" i="0" smtClean="0">
                            <a:solidFill>
                              <a:prstClr val="black"/>
                            </a:solidFill>
                            <a:latin typeface="Cambria Math" panose="02040503050406030204" pitchFamily="18" charset="0"/>
                          </a:rPr>
                          <m:t>Video</m:t>
                        </m:r>
                        <m:r>
                          <a:rPr lang="en-US" sz="1870" b="0" i="0" smtClean="0">
                            <a:solidFill>
                              <a:prstClr val="black"/>
                            </a:solidFill>
                            <a:latin typeface="Cambria Math" panose="02040503050406030204" pitchFamily="18" charset="0"/>
                          </a:rPr>
                          <m:t> </m:t>
                        </m:r>
                        <m:r>
                          <m:rPr>
                            <m:sty m:val="p"/>
                          </m:rPr>
                          <a:rPr lang="en-US" sz="1870" b="0" i="0" smtClean="0">
                            <a:solidFill>
                              <a:prstClr val="black"/>
                            </a:solidFill>
                            <a:latin typeface="Cambria Math" panose="02040503050406030204" pitchFamily="18" charset="0"/>
                          </a:rPr>
                          <m:t>Time</m:t>
                        </m:r>
                      </m:oMath>
                    </m:oMathPara>
                  </a14:m>
                  <a:endParaRPr lang="en-US" sz="1870" dirty="0">
                    <a:solidFill>
                      <a:prstClr val="black"/>
                    </a:solidFill>
                  </a:endParaRPr>
                </a:p>
              </p:txBody>
            </p:sp>
          </mc:Choice>
          <mc:Fallback xmlns="">
            <p:sp>
              <p:nvSpPr>
                <p:cNvPr id="109" name="Rectangle 108"/>
                <p:cNvSpPr>
                  <a:spLocks noRot="1" noChangeAspect="1" noMove="1" noResize="1" noEditPoints="1" noAdjustHandles="1" noChangeArrowheads="1" noChangeShapeType="1" noTextEdit="1"/>
                </p:cNvSpPr>
                <p:nvPr/>
              </p:nvSpPr>
              <p:spPr>
                <a:xfrm>
                  <a:off x="11887200" y="5842425"/>
                  <a:ext cx="616317" cy="393211"/>
                </a:xfrm>
                <a:prstGeom prst="rect">
                  <a:avLst/>
                </a:prstGeom>
                <a:blipFill>
                  <a:blip r:embed="rId10"/>
                  <a:stretch>
                    <a:fillRect r="-116832"/>
                  </a:stretch>
                </a:blipFill>
                <a:ln>
                  <a:noFill/>
                </a:ln>
              </p:spPr>
              <p:txBody>
                <a:bodyPr/>
                <a:lstStyle/>
                <a:p>
                  <a:r>
                    <a:rPr lang="en-US">
                      <a:noFill/>
                    </a:rPr>
                    <a:t> </a:t>
                  </a:r>
                </a:p>
              </p:txBody>
            </p:sp>
          </mc:Fallback>
        </mc:AlternateContent>
        <p:grpSp>
          <p:nvGrpSpPr>
            <p:cNvPr id="110" name="Group 109"/>
            <p:cNvGrpSpPr/>
            <p:nvPr/>
          </p:nvGrpSpPr>
          <p:grpSpPr>
            <a:xfrm>
              <a:off x="243272" y="5478181"/>
              <a:ext cx="13243034" cy="358192"/>
              <a:chOff x="243272" y="5478181"/>
              <a:chExt cx="13243034" cy="358192"/>
            </a:xfrm>
          </p:grpSpPr>
          <p:sp>
            <p:nvSpPr>
              <p:cNvPr id="111" name="Rectangle 110"/>
              <p:cNvSpPr/>
              <p:nvPr/>
            </p:nvSpPr>
            <p:spPr>
              <a:xfrm>
                <a:off x="6035040" y="5478181"/>
                <a:ext cx="731520" cy="283779"/>
              </a:xfrm>
              <a:prstGeom prst="rect">
                <a:avLst/>
              </a:prstGeom>
              <a:solidFill>
                <a:srgbClr val="FB9A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112" name="Straight Arrow Connector 111"/>
              <p:cNvCxnSpPr/>
              <p:nvPr/>
            </p:nvCxnSpPr>
            <p:spPr>
              <a:xfrm>
                <a:off x="243272" y="5836373"/>
                <a:ext cx="13243034"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a:off x="243272" y="5479247"/>
                <a:ext cx="13243034" cy="283779"/>
              </a:xfrm>
              <a:prstGeom prst="rect">
                <a:avLst/>
              </a:prstGeom>
              <a:no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grpSp>
      <p:grpSp>
        <p:nvGrpSpPr>
          <p:cNvPr id="242" name="Group 241"/>
          <p:cNvGrpSpPr/>
          <p:nvPr/>
        </p:nvGrpSpPr>
        <p:grpSpPr>
          <a:xfrm>
            <a:off x="2513275" y="1329048"/>
            <a:ext cx="1144971" cy="855043"/>
            <a:chOff x="2374254" y="1293202"/>
            <a:chExt cx="1106805" cy="826542"/>
          </a:xfrm>
        </p:grpSpPr>
        <mc:AlternateContent xmlns:mc="http://schemas.openxmlformats.org/markup-compatibility/2006" xmlns:a14="http://schemas.microsoft.com/office/drawing/2010/main">
          <mc:Choice Requires="a14">
            <p:sp>
              <p:nvSpPr>
                <p:cNvPr id="243" name="TextBox 242"/>
                <p:cNvSpPr txBox="1"/>
                <p:nvPr/>
              </p:nvSpPr>
              <p:spPr>
                <a:xfrm>
                  <a:off x="2681973" y="1841565"/>
                  <a:ext cx="48799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−2</m:t>
                            </m:r>
                          </m:sub>
                        </m:sSub>
                      </m:oMath>
                    </m:oMathPara>
                  </a14:m>
                  <a:endParaRPr lang="en-US" sz="1870" dirty="0">
                    <a:solidFill>
                      <a:prstClr val="black"/>
                    </a:solidFill>
                  </a:endParaRPr>
                </a:p>
              </p:txBody>
            </p:sp>
          </mc:Choice>
          <mc:Fallback xmlns="">
            <p:sp>
              <p:nvSpPr>
                <p:cNvPr id="243" name="TextBox 242"/>
                <p:cNvSpPr txBox="1">
                  <a:spLocks noRot="1" noChangeAspect="1" noMove="1" noResize="1" noEditPoints="1" noAdjustHandles="1" noChangeArrowheads="1" noChangeShapeType="1" noTextEdit="1"/>
                </p:cNvSpPr>
                <p:nvPr/>
              </p:nvSpPr>
              <p:spPr>
                <a:xfrm>
                  <a:off x="2681973" y="1841565"/>
                  <a:ext cx="487990" cy="278179"/>
                </a:xfrm>
                <a:prstGeom prst="rect">
                  <a:avLst/>
                </a:prstGeom>
                <a:blipFill>
                  <a:blip r:embed="rId11"/>
                  <a:stretch>
                    <a:fillRect l="-12195" r="-3659" b="-19149"/>
                  </a:stretch>
                </a:blipFill>
              </p:spPr>
              <p:txBody>
                <a:bodyPr/>
                <a:lstStyle/>
                <a:p>
                  <a:r>
                    <a:rPr lang="en-US">
                      <a:noFill/>
                    </a:rPr>
                    <a:t> </a:t>
                  </a:r>
                </a:p>
              </p:txBody>
            </p:sp>
          </mc:Fallback>
        </mc:AlternateContent>
        <p:cxnSp>
          <p:nvCxnSpPr>
            <p:cNvPr id="244" name="Straight Arrow Connector 243"/>
            <p:cNvCxnSpPr/>
            <p:nvPr/>
          </p:nvCxnSpPr>
          <p:spPr>
            <a:xfrm>
              <a:off x="2374254" y="1847848"/>
              <a:ext cx="10972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a:off x="2383779" y="1607734"/>
              <a:ext cx="1097280" cy="0"/>
            </a:xfrm>
            <a:prstGeom prst="straightConnector1">
              <a:avLst/>
            </a:prstGeom>
            <a:ln w="22225">
              <a:solidFill>
                <a:srgbClr val="FF7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6" name="TextBox 245"/>
                <p:cNvSpPr txBox="1"/>
                <p:nvPr/>
              </p:nvSpPr>
              <p:spPr>
                <a:xfrm>
                  <a:off x="2588379" y="1293202"/>
                  <a:ext cx="826168"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FF7F00"/>
                                </a:solidFill>
                                <a:latin typeface="Cambria Math" panose="02040503050406030204" pitchFamily="18" charset="0"/>
                              </a:rPr>
                            </m:ctrlPr>
                          </m:sSubPr>
                          <m:e>
                            <m:r>
                              <a:rPr lang="en-US" sz="1870" i="1">
                                <a:solidFill>
                                  <a:srgbClr val="FF7F00"/>
                                </a:solidFill>
                                <a:latin typeface="Cambria Math" panose="02040503050406030204" pitchFamily="18" charset="0"/>
                              </a:rPr>
                              <m:t>𝑓</m:t>
                            </m:r>
                            <m:r>
                              <a:rPr lang="en-US" sz="1870" i="1">
                                <a:solidFill>
                                  <a:srgbClr val="FF7F00"/>
                                </a:solidFill>
                                <a:latin typeface="Cambria Math" panose="02040503050406030204" pitchFamily="18" charset="0"/>
                              </a:rPr>
                              <m:t>(</m:t>
                            </m:r>
                            <m:r>
                              <a:rPr lang="en-US" sz="1870" b="1" i="0">
                                <a:solidFill>
                                  <a:srgbClr val="FF7F00"/>
                                </a:solidFill>
                                <a:latin typeface="Cambria Math" panose="02040503050406030204" pitchFamily="18" charset="0"/>
                              </a:rPr>
                              <m:t>𝐗</m:t>
                            </m:r>
                          </m:e>
                          <m:sub>
                            <m:r>
                              <a:rPr lang="en-US" sz="1870" i="1">
                                <a:solidFill>
                                  <a:srgbClr val="FF7F00"/>
                                </a:solidFill>
                                <a:latin typeface="Cambria Math" panose="02040503050406030204" pitchFamily="18" charset="0"/>
                              </a:rPr>
                              <m:t>𝑖</m:t>
                            </m:r>
                            <m:r>
                              <a:rPr lang="en-US" sz="1870" i="1">
                                <a:solidFill>
                                  <a:srgbClr val="FF7F00"/>
                                </a:solidFill>
                                <a:latin typeface="Cambria Math" panose="02040503050406030204" pitchFamily="18" charset="0"/>
                              </a:rPr>
                              <m:t>−2</m:t>
                            </m:r>
                          </m:sub>
                        </m:sSub>
                        <m:r>
                          <a:rPr lang="en-US" sz="1870" i="1">
                            <a:solidFill>
                              <a:srgbClr val="FF7F00"/>
                            </a:solidFill>
                            <a:latin typeface="Cambria Math" panose="02040503050406030204" pitchFamily="18" charset="0"/>
                          </a:rPr>
                          <m:t>)</m:t>
                        </m:r>
                      </m:oMath>
                    </m:oMathPara>
                  </a14:m>
                  <a:endParaRPr lang="en-US" sz="1870" dirty="0">
                    <a:solidFill>
                      <a:srgbClr val="FF7F00"/>
                    </a:solidFill>
                  </a:endParaRPr>
                </a:p>
              </p:txBody>
            </p:sp>
          </mc:Choice>
          <mc:Fallback xmlns="">
            <p:sp>
              <p:nvSpPr>
                <p:cNvPr id="246" name="TextBox 245"/>
                <p:cNvSpPr txBox="1">
                  <a:spLocks noRot="1" noChangeAspect="1" noMove="1" noResize="1" noEditPoints="1" noAdjustHandles="1" noChangeArrowheads="1" noChangeShapeType="1" noTextEdit="1"/>
                </p:cNvSpPr>
                <p:nvPr/>
              </p:nvSpPr>
              <p:spPr>
                <a:xfrm>
                  <a:off x="2588379" y="1293202"/>
                  <a:ext cx="826168" cy="278179"/>
                </a:xfrm>
                <a:prstGeom prst="rect">
                  <a:avLst/>
                </a:prstGeom>
                <a:blipFill>
                  <a:blip r:embed="rId12"/>
                  <a:stretch>
                    <a:fillRect l="-9286" t="-2128" r="-10000" b="-38298"/>
                  </a:stretch>
                </a:blipFill>
              </p:spPr>
              <p:txBody>
                <a:bodyPr/>
                <a:lstStyle/>
                <a:p>
                  <a:r>
                    <a:rPr lang="en-US">
                      <a:noFill/>
                    </a:rPr>
                    <a:t> </a:t>
                  </a:r>
                </a:p>
              </p:txBody>
            </p:sp>
          </mc:Fallback>
        </mc:AlternateContent>
      </p:grpSp>
      <p:sp>
        <p:nvSpPr>
          <p:cNvPr id="248" name="Rectangle 247"/>
          <p:cNvSpPr>
            <a:spLocks/>
          </p:cNvSpPr>
          <p:nvPr/>
        </p:nvSpPr>
        <p:spPr>
          <a:xfrm>
            <a:off x="3432014" y="553024"/>
            <a:ext cx="189186" cy="283779"/>
          </a:xfrm>
          <a:prstGeom prst="rect">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247" name="Straight Arrow Connector 257"/>
          <p:cNvCxnSpPr>
            <a:stCxn id="271" idx="4"/>
            <a:endCxn id="248" idx="2"/>
          </p:cNvCxnSpPr>
          <p:nvPr/>
        </p:nvCxnSpPr>
        <p:spPr>
          <a:xfrm rot="5400000" flipH="1" flipV="1">
            <a:off x="2692242" y="798225"/>
            <a:ext cx="795786" cy="872943"/>
          </a:xfrm>
          <a:prstGeom prst="bentConnector3">
            <a:avLst>
              <a:gd name="adj1" fmla="val 50000"/>
            </a:avLst>
          </a:prstGeom>
          <a:ln w="31750">
            <a:solidFill>
              <a:srgbClr val="FF7F00"/>
            </a:solidFill>
            <a:tailEnd type="triangle"/>
          </a:ln>
        </p:spPr>
        <p:style>
          <a:lnRef idx="1">
            <a:schemeClr val="accent1"/>
          </a:lnRef>
          <a:fillRef idx="0">
            <a:schemeClr val="accent1"/>
          </a:fillRef>
          <a:effectRef idx="0">
            <a:schemeClr val="accent1"/>
          </a:effectRef>
          <a:fontRef idx="minor">
            <a:schemeClr val="tx1"/>
          </a:fontRef>
        </p:style>
      </p:cxnSp>
      <p:sp>
        <p:nvSpPr>
          <p:cNvPr id="249" name="Rectangle 248"/>
          <p:cNvSpPr>
            <a:spLocks/>
          </p:cNvSpPr>
          <p:nvPr/>
        </p:nvSpPr>
        <p:spPr>
          <a:xfrm>
            <a:off x="928033" y="5479953"/>
            <a:ext cx="189186" cy="283779"/>
          </a:xfrm>
          <a:prstGeom prst="rect">
            <a:avLst/>
          </a:prstGeom>
          <a:solidFill>
            <a:srgbClr val="8A3C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250" name="Curved Connector 584"/>
          <p:cNvCxnSpPr/>
          <p:nvPr/>
        </p:nvCxnSpPr>
        <p:spPr>
          <a:xfrm rot="5400000" flipH="1" flipV="1">
            <a:off x="1251628" y="4678515"/>
            <a:ext cx="562352" cy="1040524"/>
          </a:xfrm>
          <a:prstGeom prst="bentConnector3">
            <a:avLst/>
          </a:prstGeom>
          <a:ln w="31750">
            <a:solidFill>
              <a:srgbClr val="8A3CC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1" name="TextBox 250"/>
              <p:cNvSpPr txBox="1"/>
              <p:nvPr/>
            </p:nvSpPr>
            <p:spPr>
              <a:xfrm>
                <a:off x="585791" y="5880450"/>
                <a:ext cx="854657"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8A3CC4"/>
                              </a:solidFill>
                              <a:latin typeface="Cambria Math" panose="02040503050406030204" pitchFamily="18" charset="0"/>
                            </a:rPr>
                          </m:ctrlPr>
                        </m:sSubPr>
                        <m:e>
                          <m:r>
                            <a:rPr lang="en-US" sz="1870" i="1">
                              <a:solidFill>
                                <a:srgbClr val="8A3CC4"/>
                              </a:solidFill>
                              <a:latin typeface="Cambria Math" panose="02040503050406030204" pitchFamily="18" charset="0"/>
                            </a:rPr>
                            <m:t>𝑓</m:t>
                          </m:r>
                          <m:r>
                            <a:rPr lang="en-US" sz="1870" i="1">
                              <a:solidFill>
                                <a:srgbClr val="8A3CC4"/>
                              </a:solidFill>
                              <a:latin typeface="Cambria Math" panose="02040503050406030204" pitchFamily="18" charset="0"/>
                            </a:rPr>
                            <m:t>(</m:t>
                          </m:r>
                          <m:r>
                            <a:rPr lang="en-US" sz="1870" b="1" i="0">
                              <a:solidFill>
                                <a:srgbClr val="8A3CC4"/>
                              </a:solidFill>
                              <a:latin typeface="Cambria Math" panose="02040503050406030204" pitchFamily="18" charset="0"/>
                            </a:rPr>
                            <m:t>𝐗</m:t>
                          </m:r>
                        </m:e>
                        <m:sub>
                          <m:r>
                            <a:rPr lang="en-US" sz="1870" i="1">
                              <a:solidFill>
                                <a:srgbClr val="8A3CC4"/>
                              </a:solidFill>
                              <a:latin typeface="Cambria Math" panose="02040503050406030204" pitchFamily="18" charset="0"/>
                            </a:rPr>
                            <m:t>𝑖</m:t>
                          </m:r>
                          <m:r>
                            <a:rPr lang="en-US" sz="1870" i="1">
                              <a:solidFill>
                                <a:srgbClr val="8A3CC4"/>
                              </a:solidFill>
                              <a:latin typeface="Cambria Math" panose="02040503050406030204" pitchFamily="18" charset="0"/>
                            </a:rPr>
                            <m:t>−3</m:t>
                          </m:r>
                        </m:sub>
                      </m:sSub>
                      <m:r>
                        <a:rPr lang="en-US" sz="1870" i="1">
                          <a:solidFill>
                            <a:srgbClr val="8A3CC4"/>
                          </a:solidFill>
                          <a:latin typeface="Cambria Math" panose="02040503050406030204" pitchFamily="18" charset="0"/>
                        </a:rPr>
                        <m:t>)</m:t>
                      </m:r>
                    </m:oMath>
                  </m:oMathPara>
                </a14:m>
                <a:endParaRPr lang="en-US" sz="1870" dirty="0">
                  <a:solidFill>
                    <a:srgbClr val="8A3CC4"/>
                  </a:solidFill>
                </a:endParaRPr>
              </a:p>
            </p:txBody>
          </p:sp>
        </mc:Choice>
        <mc:Fallback xmlns="">
          <p:sp>
            <p:nvSpPr>
              <p:cNvPr id="251" name="TextBox 250"/>
              <p:cNvSpPr txBox="1">
                <a:spLocks noRot="1" noChangeAspect="1" noMove="1" noResize="1" noEditPoints="1" noAdjustHandles="1" noChangeArrowheads="1" noChangeShapeType="1" noTextEdit="1"/>
              </p:cNvSpPr>
              <p:nvPr/>
            </p:nvSpPr>
            <p:spPr>
              <a:xfrm>
                <a:off x="585791" y="5880450"/>
                <a:ext cx="854657" cy="287771"/>
              </a:xfrm>
              <a:prstGeom prst="rect">
                <a:avLst/>
              </a:prstGeom>
              <a:blipFill>
                <a:blip r:embed="rId13"/>
                <a:stretch>
                  <a:fillRect l="-9286" t="-2128" r="-10000" b="-38298"/>
                </a:stretch>
              </a:blipFill>
            </p:spPr>
            <p:txBody>
              <a:bodyPr/>
              <a:lstStyle/>
              <a:p>
                <a:r>
                  <a:rPr lang="en-US">
                    <a:noFill/>
                  </a:rPr>
                  <a:t> </a:t>
                </a:r>
              </a:p>
            </p:txBody>
          </p:sp>
        </mc:Fallback>
      </mc:AlternateContent>
      <p:grpSp>
        <p:nvGrpSpPr>
          <p:cNvPr id="255" name="Group 254"/>
          <p:cNvGrpSpPr/>
          <p:nvPr/>
        </p:nvGrpSpPr>
        <p:grpSpPr>
          <a:xfrm>
            <a:off x="98701" y="1340608"/>
            <a:ext cx="2421574" cy="884388"/>
            <a:chOff x="40165" y="1304377"/>
            <a:chExt cx="2340855" cy="854908"/>
          </a:xfrm>
        </p:grpSpPr>
        <p:sp>
          <p:nvSpPr>
            <p:cNvPr id="256" name="Rectangle 255"/>
            <p:cNvSpPr>
              <a:spLocks noChangeAspect="1"/>
            </p:cNvSpPr>
            <p:nvPr/>
          </p:nvSpPr>
          <p:spPr>
            <a:xfrm>
              <a:off x="1466620" y="1351474"/>
              <a:ext cx="914400" cy="807811"/>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dirty="0">
                <a:solidFill>
                  <a:srgbClr val="5B9BD5"/>
                </a:solidFill>
              </a:endParaRPr>
            </a:p>
          </p:txBody>
        </p:sp>
        <p:grpSp>
          <p:nvGrpSpPr>
            <p:cNvPr id="257" name="Group 256"/>
            <p:cNvGrpSpPr/>
            <p:nvPr/>
          </p:nvGrpSpPr>
          <p:grpSpPr>
            <a:xfrm>
              <a:off x="400621" y="1304377"/>
              <a:ext cx="1050784" cy="817017"/>
              <a:chOff x="6287170" y="1543671"/>
              <a:chExt cx="1050784" cy="817017"/>
            </a:xfrm>
          </p:grpSpPr>
          <mc:AlternateContent xmlns:mc="http://schemas.openxmlformats.org/markup-compatibility/2006" xmlns:a14="http://schemas.microsoft.com/office/drawing/2010/main">
            <mc:Choice Requires="a14">
              <p:sp>
                <p:nvSpPr>
                  <p:cNvPr id="259" name="TextBox 258"/>
                  <p:cNvSpPr txBox="1"/>
                  <p:nvPr/>
                </p:nvSpPr>
                <p:spPr>
                  <a:xfrm>
                    <a:off x="6531904" y="2082509"/>
                    <a:ext cx="48799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−3</m:t>
                              </m:r>
                            </m:sub>
                          </m:sSub>
                        </m:oMath>
                      </m:oMathPara>
                    </a14:m>
                    <a:endParaRPr lang="en-US" sz="1870" dirty="0">
                      <a:solidFill>
                        <a:prstClr val="black"/>
                      </a:solidFill>
                    </a:endParaRPr>
                  </a:p>
                </p:txBody>
              </p:sp>
            </mc:Choice>
            <mc:Fallback xmlns="">
              <p:sp>
                <p:nvSpPr>
                  <p:cNvPr id="259" name="TextBox 258"/>
                  <p:cNvSpPr txBox="1">
                    <a:spLocks noRot="1" noChangeAspect="1" noMove="1" noResize="1" noEditPoints="1" noAdjustHandles="1" noChangeArrowheads="1" noChangeShapeType="1" noTextEdit="1"/>
                  </p:cNvSpPr>
                  <p:nvPr/>
                </p:nvSpPr>
                <p:spPr>
                  <a:xfrm>
                    <a:off x="6531904" y="2082509"/>
                    <a:ext cx="487990" cy="278179"/>
                  </a:xfrm>
                  <a:prstGeom prst="rect">
                    <a:avLst/>
                  </a:prstGeom>
                  <a:blipFill>
                    <a:blip r:embed="rId14"/>
                    <a:stretch>
                      <a:fillRect l="-12048" r="-2410" b="-16667"/>
                    </a:stretch>
                  </a:blipFill>
                </p:spPr>
                <p:txBody>
                  <a:bodyPr/>
                  <a:lstStyle/>
                  <a:p>
                    <a:r>
                      <a:rPr lang="en-US">
                        <a:noFill/>
                      </a:rPr>
                      <a:t> </a:t>
                    </a:r>
                  </a:p>
                </p:txBody>
              </p:sp>
            </mc:Fallback>
          </mc:AlternateContent>
          <p:grpSp>
            <p:nvGrpSpPr>
              <p:cNvPr id="260" name="Group 259"/>
              <p:cNvGrpSpPr/>
              <p:nvPr/>
            </p:nvGrpSpPr>
            <p:grpSpPr>
              <a:xfrm>
                <a:off x="6287170" y="1848678"/>
                <a:ext cx="1050784" cy="240114"/>
                <a:chOff x="6287170" y="1848678"/>
                <a:chExt cx="1050784" cy="240114"/>
              </a:xfrm>
            </p:grpSpPr>
            <p:cxnSp>
              <p:nvCxnSpPr>
                <p:cNvPr id="262" name="Straight Arrow Connector 261"/>
                <p:cNvCxnSpPr/>
                <p:nvPr/>
              </p:nvCxnSpPr>
              <p:spPr>
                <a:xfrm>
                  <a:off x="6287170" y="2088792"/>
                  <a:ext cx="105078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a:off x="6300530" y="1848678"/>
                  <a:ext cx="1037424" cy="0"/>
                </a:xfrm>
                <a:prstGeom prst="straightConnector1">
                  <a:avLst/>
                </a:prstGeom>
                <a:ln w="22225">
                  <a:solidFill>
                    <a:srgbClr val="8A3CC4"/>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61" name="TextBox 260"/>
                  <p:cNvSpPr txBox="1"/>
                  <p:nvPr/>
                </p:nvSpPr>
                <p:spPr>
                  <a:xfrm>
                    <a:off x="6373329" y="1543671"/>
                    <a:ext cx="826168"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7030A0"/>
                                  </a:solidFill>
                                  <a:latin typeface="Cambria Math" panose="02040503050406030204" pitchFamily="18" charset="0"/>
                                </a:rPr>
                              </m:ctrlPr>
                            </m:sSubPr>
                            <m:e>
                              <m:r>
                                <a:rPr lang="en-US" sz="1870" i="1">
                                  <a:solidFill>
                                    <a:srgbClr val="7030A0"/>
                                  </a:solidFill>
                                  <a:latin typeface="Cambria Math" panose="02040503050406030204" pitchFamily="18" charset="0"/>
                                </a:rPr>
                                <m:t>𝑓</m:t>
                              </m:r>
                              <m:r>
                                <a:rPr lang="en-US" sz="1870" i="1">
                                  <a:solidFill>
                                    <a:srgbClr val="7030A0"/>
                                  </a:solidFill>
                                  <a:latin typeface="Cambria Math" panose="02040503050406030204" pitchFamily="18" charset="0"/>
                                </a:rPr>
                                <m:t>(</m:t>
                              </m:r>
                              <m:r>
                                <a:rPr lang="en-US" sz="1870" b="1" i="0">
                                  <a:solidFill>
                                    <a:srgbClr val="7030A0"/>
                                  </a:solidFill>
                                  <a:latin typeface="Cambria Math" panose="02040503050406030204" pitchFamily="18" charset="0"/>
                                </a:rPr>
                                <m:t>𝐗</m:t>
                              </m:r>
                            </m:e>
                            <m:sub>
                              <m:r>
                                <a:rPr lang="en-US" sz="1870" i="1">
                                  <a:solidFill>
                                    <a:srgbClr val="7030A0"/>
                                  </a:solidFill>
                                  <a:latin typeface="Cambria Math" panose="02040503050406030204" pitchFamily="18" charset="0"/>
                                </a:rPr>
                                <m:t>𝑖</m:t>
                              </m:r>
                              <m:r>
                                <a:rPr lang="en-US" sz="1870" i="1">
                                  <a:solidFill>
                                    <a:srgbClr val="7030A0"/>
                                  </a:solidFill>
                                  <a:latin typeface="Cambria Math" panose="02040503050406030204" pitchFamily="18" charset="0"/>
                                </a:rPr>
                                <m:t>−3</m:t>
                              </m:r>
                            </m:sub>
                          </m:sSub>
                          <m:r>
                            <a:rPr lang="en-US" sz="1870" i="1">
                              <a:solidFill>
                                <a:srgbClr val="7030A0"/>
                              </a:solidFill>
                              <a:latin typeface="Cambria Math" panose="02040503050406030204" pitchFamily="18" charset="0"/>
                            </a:rPr>
                            <m:t>)</m:t>
                          </m:r>
                        </m:oMath>
                      </m:oMathPara>
                    </a14:m>
                    <a:endParaRPr lang="en-US" sz="1870" dirty="0">
                      <a:solidFill>
                        <a:srgbClr val="7030A0"/>
                      </a:solidFill>
                    </a:endParaRPr>
                  </a:p>
                </p:txBody>
              </p:sp>
            </mc:Choice>
            <mc:Fallback xmlns="">
              <p:sp>
                <p:nvSpPr>
                  <p:cNvPr id="261" name="TextBox 260"/>
                  <p:cNvSpPr txBox="1">
                    <a:spLocks noRot="1" noChangeAspect="1" noMove="1" noResize="1" noEditPoints="1" noAdjustHandles="1" noChangeArrowheads="1" noChangeShapeType="1" noTextEdit="1"/>
                  </p:cNvSpPr>
                  <p:nvPr/>
                </p:nvSpPr>
                <p:spPr>
                  <a:xfrm>
                    <a:off x="6373329" y="1543671"/>
                    <a:ext cx="826168" cy="278179"/>
                  </a:xfrm>
                  <a:prstGeom prst="rect">
                    <a:avLst/>
                  </a:prstGeom>
                  <a:blipFill>
                    <a:blip r:embed="rId15"/>
                    <a:stretch>
                      <a:fillRect l="-9286" t="-2128" r="-10000" b="-38298"/>
                    </a:stretch>
                  </a:blipFill>
                </p:spPr>
                <p:txBody>
                  <a:bodyPr/>
                  <a:lstStyle/>
                  <a:p>
                    <a:r>
                      <a:rPr lang="en-US">
                        <a:noFill/>
                      </a:rPr>
                      <a:t> </a:t>
                    </a:r>
                  </a:p>
                </p:txBody>
              </p:sp>
            </mc:Fallback>
          </mc:AlternateContent>
        </p:grpSp>
        <p:sp>
          <p:nvSpPr>
            <p:cNvPr id="258" name="Rectangle 257"/>
            <p:cNvSpPr/>
            <p:nvPr/>
          </p:nvSpPr>
          <p:spPr>
            <a:xfrm>
              <a:off x="40165" y="1453477"/>
              <a:ext cx="574196" cy="410753"/>
            </a:xfrm>
            <a:prstGeom prst="rect">
              <a:avLst/>
            </a:prstGeom>
          </p:spPr>
          <p:txBody>
            <a:bodyPr wrap="none">
              <a:spAutoFit/>
            </a:bodyPr>
            <a:lstStyle/>
            <a:p>
              <a:pPr defTabSz="950297"/>
              <a:r>
                <a:rPr lang="en-US" sz="2069" b="1" dirty="0">
                  <a:solidFill>
                    <a:prstClr val="black"/>
                  </a:solidFill>
                </a:rPr>
                <a:t>. . . </a:t>
              </a:r>
            </a:p>
          </p:txBody>
        </p:sp>
      </p:grpSp>
      <p:grpSp>
        <p:nvGrpSpPr>
          <p:cNvPr id="264" name="Group 263"/>
          <p:cNvGrpSpPr/>
          <p:nvPr/>
        </p:nvGrpSpPr>
        <p:grpSpPr>
          <a:xfrm>
            <a:off x="1238993" y="3750693"/>
            <a:ext cx="1732245" cy="851337"/>
            <a:chOff x="1418672" y="3818279"/>
            <a:chExt cx="1674502" cy="822960"/>
          </a:xfrm>
        </p:grpSpPr>
        <mc:AlternateContent xmlns:mc="http://schemas.openxmlformats.org/markup-compatibility/2006" xmlns:a14="http://schemas.microsoft.com/office/drawing/2010/main">
          <mc:Choice Requires="a14">
            <p:sp>
              <p:nvSpPr>
                <p:cNvPr id="265" name="TextBox 264"/>
                <p:cNvSpPr txBox="1"/>
                <p:nvPr/>
              </p:nvSpPr>
              <p:spPr>
                <a:xfrm>
                  <a:off x="2593035" y="4025581"/>
                  <a:ext cx="500139"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𝐗</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−2</m:t>
                            </m:r>
                          </m:sub>
                        </m:sSub>
                      </m:oMath>
                    </m:oMathPara>
                  </a14:m>
                  <a:endParaRPr lang="en-US" sz="1870" dirty="0">
                    <a:solidFill>
                      <a:prstClr val="black"/>
                    </a:solidFill>
                  </a:endParaRPr>
                </a:p>
              </p:txBody>
            </p:sp>
          </mc:Choice>
          <mc:Fallback xmlns="">
            <p:sp>
              <p:nvSpPr>
                <p:cNvPr id="265" name="TextBox 264"/>
                <p:cNvSpPr txBox="1">
                  <a:spLocks noRot="1" noChangeAspect="1" noMove="1" noResize="1" noEditPoints="1" noAdjustHandles="1" noChangeArrowheads="1" noChangeShapeType="1" noTextEdit="1"/>
                </p:cNvSpPr>
                <p:nvPr/>
              </p:nvSpPr>
              <p:spPr>
                <a:xfrm>
                  <a:off x="2593035" y="4025581"/>
                  <a:ext cx="500139" cy="278179"/>
                </a:xfrm>
                <a:prstGeom prst="rect">
                  <a:avLst/>
                </a:prstGeom>
                <a:blipFill>
                  <a:blip r:embed="rId16"/>
                  <a:stretch>
                    <a:fillRect l="-10714" r="-3571" b="-16667"/>
                  </a:stretch>
                </a:blipFill>
              </p:spPr>
              <p:txBody>
                <a:bodyPr/>
                <a:lstStyle/>
                <a:p>
                  <a:r>
                    <a:rPr lang="en-US">
                      <a:noFill/>
                    </a:rPr>
                    <a:t> </a:t>
                  </a:r>
                </a:p>
              </p:txBody>
            </p:sp>
          </mc:Fallback>
        </mc:AlternateContent>
        <p:sp>
          <p:nvSpPr>
            <p:cNvPr id="266" name="Rectangle 265"/>
            <p:cNvSpPr/>
            <p:nvPr/>
          </p:nvSpPr>
          <p:spPr>
            <a:xfrm>
              <a:off x="1418672" y="3818279"/>
              <a:ext cx="1440180" cy="822960"/>
            </a:xfrm>
            <a:prstGeom prst="rect">
              <a:avLst/>
            </a:prstGeom>
            <a:blipFill dpi="0" rotWithShape="1">
              <a:blip r:embed="rId17"/>
              <a:srcRect/>
              <a:stretch>
                <a:fillRect/>
              </a:stretch>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isometricOffAxis2Right">
                <a:rot lat="1075750" lon="18075353" rev="9732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grpSp>
        <p:nvGrpSpPr>
          <p:cNvPr id="267" name="Group 266"/>
          <p:cNvGrpSpPr/>
          <p:nvPr/>
        </p:nvGrpSpPr>
        <p:grpSpPr>
          <a:xfrm>
            <a:off x="2042465" y="2224993"/>
            <a:ext cx="531664" cy="367852"/>
            <a:chOff x="1919133" y="2159276"/>
            <a:chExt cx="513941" cy="355588"/>
          </a:xfrm>
        </p:grpSpPr>
        <p:cxnSp>
          <p:nvCxnSpPr>
            <p:cNvPr id="268" name="Straight Arrow Connector 267"/>
            <p:cNvCxnSpPr>
              <a:stCxn id="254" idx="0"/>
              <a:endCxn id="256" idx="2"/>
            </p:cNvCxnSpPr>
            <p:nvPr/>
          </p:nvCxnSpPr>
          <p:spPr>
            <a:xfrm flipV="1">
              <a:off x="1919133" y="2159276"/>
              <a:ext cx="4685" cy="355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9" name="TextBox 268"/>
                <p:cNvSpPr txBox="1"/>
                <p:nvPr/>
              </p:nvSpPr>
              <p:spPr>
                <a:xfrm>
                  <a:off x="1971922" y="2175380"/>
                  <a:ext cx="461152" cy="278176"/>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𝐯</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−2</m:t>
                            </m:r>
                          </m:sub>
                        </m:sSub>
                      </m:oMath>
                    </m:oMathPara>
                  </a14:m>
                  <a:endParaRPr lang="en-US" sz="1870" dirty="0">
                    <a:solidFill>
                      <a:prstClr val="black"/>
                    </a:solidFill>
                  </a:endParaRPr>
                </a:p>
              </p:txBody>
            </p:sp>
          </mc:Choice>
          <mc:Fallback xmlns="">
            <p:sp>
              <p:nvSpPr>
                <p:cNvPr id="269" name="TextBox 268"/>
                <p:cNvSpPr txBox="1">
                  <a:spLocks noRot="1" noChangeAspect="1" noMove="1" noResize="1" noEditPoints="1" noAdjustHandles="1" noChangeArrowheads="1" noChangeShapeType="1" noTextEdit="1"/>
                </p:cNvSpPr>
                <p:nvPr/>
              </p:nvSpPr>
              <p:spPr>
                <a:xfrm>
                  <a:off x="1971922" y="2175380"/>
                  <a:ext cx="461152" cy="278176"/>
                </a:xfrm>
                <a:prstGeom prst="rect">
                  <a:avLst/>
                </a:prstGeom>
                <a:blipFill>
                  <a:blip r:embed="rId18"/>
                  <a:stretch>
                    <a:fillRect l="-6410" r="-3846" b="-17021"/>
                  </a:stretch>
                </a:blipFill>
              </p:spPr>
              <p:txBody>
                <a:bodyPr/>
                <a:lstStyle/>
                <a:p>
                  <a:r>
                    <a:rPr lang="en-US">
                      <a:noFill/>
                    </a:rPr>
                    <a:t> </a:t>
                  </a:r>
                </a:p>
              </p:txBody>
            </p:sp>
          </mc:Fallback>
        </mc:AlternateContent>
      </p:grpSp>
      <p:cxnSp>
        <p:nvCxnSpPr>
          <p:cNvPr id="270" name="Straight Arrow Connector 269"/>
          <p:cNvCxnSpPr/>
          <p:nvPr/>
        </p:nvCxnSpPr>
        <p:spPr>
          <a:xfrm flipV="1">
            <a:off x="2037053" y="3269508"/>
            <a:ext cx="4847" cy="3678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1" name="Oval 270"/>
          <p:cNvSpPr/>
          <p:nvPr/>
        </p:nvSpPr>
        <p:spPr>
          <a:xfrm flipV="1">
            <a:off x="2630804" y="1632589"/>
            <a:ext cx="45719" cy="45719"/>
          </a:xfrm>
          <a:prstGeom prst="ellipse">
            <a:avLst/>
          </a:prstGeom>
          <a:solidFill>
            <a:srgbClr val="FF7F00"/>
          </a:solidFill>
          <a:ln>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272" name="TextBox 271"/>
              <p:cNvSpPr txBox="1"/>
              <p:nvPr/>
            </p:nvSpPr>
            <p:spPr>
              <a:xfrm>
                <a:off x="3128433" y="5885377"/>
                <a:ext cx="854657"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FF7F00"/>
                              </a:solidFill>
                              <a:latin typeface="Cambria Math" panose="02040503050406030204" pitchFamily="18" charset="0"/>
                            </a:rPr>
                          </m:ctrlPr>
                        </m:sSubPr>
                        <m:e>
                          <m:r>
                            <a:rPr lang="en-US" sz="1870" i="1">
                              <a:solidFill>
                                <a:srgbClr val="FF7F00"/>
                              </a:solidFill>
                              <a:latin typeface="Cambria Math" panose="02040503050406030204" pitchFamily="18" charset="0"/>
                            </a:rPr>
                            <m:t>𝑓</m:t>
                          </m:r>
                          <m:r>
                            <a:rPr lang="en-US" sz="1870" i="1">
                              <a:solidFill>
                                <a:srgbClr val="FF7F00"/>
                              </a:solidFill>
                              <a:latin typeface="Cambria Math" panose="02040503050406030204" pitchFamily="18" charset="0"/>
                            </a:rPr>
                            <m:t>(</m:t>
                          </m:r>
                          <m:r>
                            <a:rPr lang="en-US" sz="1870" b="1" i="0">
                              <a:solidFill>
                                <a:srgbClr val="FF7F00"/>
                              </a:solidFill>
                              <a:latin typeface="Cambria Math" panose="02040503050406030204" pitchFamily="18" charset="0"/>
                            </a:rPr>
                            <m:t>𝐗</m:t>
                          </m:r>
                        </m:e>
                        <m:sub>
                          <m:r>
                            <a:rPr lang="en-US" sz="1870" i="1">
                              <a:solidFill>
                                <a:srgbClr val="FF7F00"/>
                              </a:solidFill>
                              <a:latin typeface="Cambria Math" panose="02040503050406030204" pitchFamily="18" charset="0"/>
                            </a:rPr>
                            <m:t>𝑖</m:t>
                          </m:r>
                          <m:r>
                            <a:rPr lang="en-US" sz="1870" i="1">
                              <a:solidFill>
                                <a:srgbClr val="FF7F00"/>
                              </a:solidFill>
                              <a:latin typeface="Cambria Math" panose="02040503050406030204" pitchFamily="18" charset="0"/>
                            </a:rPr>
                            <m:t>−2</m:t>
                          </m:r>
                        </m:sub>
                      </m:sSub>
                      <m:r>
                        <a:rPr lang="en-US" sz="1870" i="1">
                          <a:solidFill>
                            <a:srgbClr val="FF7F00"/>
                          </a:solidFill>
                          <a:latin typeface="Cambria Math" panose="02040503050406030204" pitchFamily="18" charset="0"/>
                        </a:rPr>
                        <m:t>)</m:t>
                      </m:r>
                    </m:oMath>
                  </m:oMathPara>
                </a14:m>
                <a:endParaRPr lang="en-US" sz="1870" dirty="0">
                  <a:solidFill>
                    <a:srgbClr val="FF7F00"/>
                  </a:solidFill>
                </a:endParaRPr>
              </a:p>
            </p:txBody>
          </p:sp>
        </mc:Choice>
        <mc:Fallback xmlns="">
          <p:sp>
            <p:nvSpPr>
              <p:cNvPr id="272" name="TextBox 271"/>
              <p:cNvSpPr txBox="1">
                <a:spLocks noRot="1" noChangeAspect="1" noMove="1" noResize="1" noEditPoints="1" noAdjustHandles="1" noChangeArrowheads="1" noChangeShapeType="1" noTextEdit="1"/>
              </p:cNvSpPr>
              <p:nvPr/>
            </p:nvSpPr>
            <p:spPr>
              <a:xfrm>
                <a:off x="3128433" y="5885377"/>
                <a:ext cx="854657" cy="287771"/>
              </a:xfrm>
              <a:prstGeom prst="rect">
                <a:avLst/>
              </a:prstGeom>
              <a:blipFill>
                <a:blip r:embed="rId19"/>
                <a:stretch>
                  <a:fillRect l="-9286" r="-10000" b="-35417"/>
                </a:stretch>
              </a:blipFill>
            </p:spPr>
            <p:txBody>
              <a:bodyPr/>
              <a:lstStyle/>
              <a:p>
                <a:r>
                  <a:rPr lang="en-US">
                    <a:noFill/>
                  </a:rPr>
                  <a:t> </a:t>
                </a:r>
              </a:p>
            </p:txBody>
          </p:sp>
        </mc:Fallback>
      </mc:AlternateContent>
      <p:grpSp>
        <p:nvGrpSpPr>
          <p:cNvPr id="274" name="Group 273"/>
          <p:cNvGrpSpPr/>
          <p:nvPr/>
        </p:nvGrpSpPr>
        <p:grpSpPr>
          <a:xfrm>
            <a:off x="650193" y="2592848"/>
            <a:ext cx="1723346" cy="662152"/>
            <a:chOff x="573274" y="2514875"/>
            <a:chExt cx="1665901" cy="640080"/>
          </a:xfrm>
        </p:grpSpPr>
        <p:sp>
          <p:nvSpPr>
            <p:cNvPr id="275" name="Rectangle 274"/>
            <p:cNvSpPr/>
            <p:nvPr/>
          </p:nvSpPr>
          <p:spPr>
            <a:xfrm>
              <a:off x="573274" y="2554163"/>
              <a:ext cx="574196" cy="410753"/>
            </a:xfrm>
            <a:prstGeom prst="rect">
              <a:avLst/>
            </a:prstGeom>
          </p:spPr>
          <p:txBody>
            <a:bodyPr wrap="none">
              <a:spAutoFit/>
            </a:bodyPr>
            <a:lstStyle/>
            <a:p>
              <a:pPr defTabSz="950297"/>
              <a:r>
                <a:rPr lang="en-US" sz="2069" b="1" dirty="0">
                  <a:solidFill>
                    <a:prstClr val="black"/>
                  </a:solidFill>
                </a:rPr>
                <a:t>. . . </a:t>
              </a:r>
            </a:p>
          </p:txBody>
        </p:sp>
        <p:sp>
          <p:nvSpPr>
            <p:cNvPr id="276" name="Trapezoid 275"/>
            <p:cNvSpPr>
              <a:spLocks noChangeAspect="1"/>
            </p:cNvSpPr>
            <p:nvPr/>
          </p:nvSpPr>
          <p:spPr>
            <a:xfrm>
              <a:off x="1599095" y="2514875"/>
              <a:ext cx="640080" cy="640080"/>
            </a:xfrm>
            <a:prstGeom prst="trapezoid">
              <a:avLst>
                <a:gd name="adj" fmla="val 19246"/>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sp>
        <p:nvSpPr>
          <p:cNvPr id="277" name="Trapezoid 276"/>
          <p:cNvSpPr>
            <a:spLocks noChangeAspect="1"/>
          </p:cNvSpPr>
          <p:nvPr/>
        </p:nvSpPr>
        <p:spPr>
          <a:xfrm>
            <a:off x="3780093" y="2592848"/>
            <a:ext cx="662152" cy="662152"/>
          </a:xfrm>
          <a:prstGeom prst="trapezoid">
            <a:avLst>
              <a:gd name="adj" fmla="val 19246"/>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278" name="Straight Arrow Connector 277"/>
          <p:cNvCxnSpPr/>
          <p:nvPr/>
        </p:nvCxnSpPr>
        <p:spPr>
          <a:xfrm flipV="1">
            <a:off x="4116812" y="3255000"/>
            <a:ext cx="4847" cy="3678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9" name="Oval 278"/>
          <p:cNvSpPr/>
          <p:nvPr/>
        </p:nvSpPr>
        <p:spPr>
          <a:xfrm flipV="1">
            <a:off x="4716773" y="1639732"/>
            <a:ext cx="45719" cy="45719"/>
          </a:xfrm>
          <a:prstGeom prst="ellipse">
            <a:avLst/>
          </a:prstGeom>
          <a:solidFill>
            <a:srgbClr val="33A02C"/>
          </a:solidFill>
          <a:ln>
            <a:solidFill>
              <a:srgbClr val="33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40316157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500"/>
                                        <p:tgtEl>
                                          <p:spTgt spid="2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3"/>
                                        </p:tgtEl>
                                        <p:attrNameLst>
                                          <p:attrName>style.visibility</p:attrName>
                                        </p:attrNameLst>
                                      </p:cBhvr>
                                      <p:to>
                                        <p:strVal val="visible"/>
                                      </p:to>
                                    </p:set>
                                    <p:animEffect transition="in" filter="wipe(left)">
                                      <p:cBhvr>
                                        <p:cTn id="11" dur="700"/>
                                        <p:tgtEl>
                                          <p:spTgt spid="193"/>
                                        </p:tgtEl>
                                      </p:cBhvr>
                                    </p:animEffect>
                                  </p:childTnLst>
                                </p:cTn>
                              </p:par>
                            </p:childTnLst>
                          </p:cTn>
                        </p:par>
                        <p:par>
                          <p:cTn id="12" fill="hold">
                            <p:stCondLst>
                              <p:cond delay="1200"/>
                            </p:stCondLst>
                            <p:childTnLst>
                              <p:par>
                                <p:cTn id="13" presetID="22" presetClass="entr" presetSubtype="4" fill="hold" nodeType="afterEffect">
                                  <p:stCondLst>
                                    <p:cond delay="0"/>
                                  </p:stCondLst>
                                  <p:childTnLst>
                                    <p:set>
                                      <p:cBhvr>
                                        <p:cTn id="14" dur="1" fill="hold">
                                          <p:stCondLst>
                                            <p:cond delay="0"/>
                                          </p:stCondLst>
                                        </p:cTn>
                                        <p:tgtEl>
                                          <p:spTgt spid="194"/>
                                        </p:tgtEl>
                                        <p:attrNameLst>
                                          <p:attrName>style.visibility</p:attrName>
                                        </p:attrNameLst>
                                      </p:cBhvr>
                                      <p:to>
                                        <p:strVal val="visible"/>
                                      </p:to>
                                    </p:set>
                                    <p:animEffect transition="in" filter="wipe(down)">
                                      <p:cBhvr>
                                        <p:cTn id="15" dur="700"/>
                                        <p:tgtEl>
                                          <p:spTgt spid="194"/>
                                        </p:tgtEl>
                                      </p:cBhvr>
                                    </p:animEffect>
                                  </p:childTnLst>
                                </p:cTn>
                              </p:par>
                            </p:childTnLst>
                          </p:cTn>
                        </p:par>
                        <p:par>
                          <p:cTn id="16" fill="hold">
                            <p:stCondLst>
                              <p:cond delay="1900"/>
                            </p:stCondLst>
                            <p:childTnLst>
                              <p:par>
                                <p:cTn id="17" presetID="22" presetClass="entr" presetSubtype="4" fill="hold" nodeType="afterEffect">
                                  <p:stCondLst>
                                    <p:cond delay="0"/>
                                  </p:stCondLst>
                                  <p:childTnLst>
                                    <p:set>
                                      <p:cBhvr>
                                        <p:cTn id="18" dur="1" fill="hold">
                                          <p:stCondLst>
                                            <p:cond delay="0"/>
                                          </p:stCondLst>
                                        </p:cTn>
                                        <p:tgtEl>
                                          <p:spTgt spid="278"/>
                                        </p:tgtEl>
                                        <p:attrNameLst>
                                          <p:attrName>style.visibility</p:attrName>
                                        </p:attrNameLst>
                                      </p:cBhvr>
                                      <p:to>
                                        <p:strVal val="visible"/>
                                      </p:to>
                                    </p:set>
                                    <p:animEffect transition="in" filter="wipe(down)">
                                      <p:cBhvr>
                                        <p:cTn id="19" dur="500"/>
                                        <p:tgtEl>
                                          <p:spTgt spid="278"/>
                                        </p:tgtEl>
                                      </p:cBhvr>
                                    </p:animEffect>
                                  </p:childTnLst>
                                </p:cTn>
                              </p:par>
                            </p:childTnLst>
                          </p:cTn>
                        </p:par>
                        <p:par>
                          <p:cTn id="20" fill="hold">
                            <p:stCondLst>
                              <p:cond delay="2400"/>
                            </p:stCondLst>
                            <p:childTnLst>
                              <p:par>
                                <p:cTn id="21" presetID="22" presetClass="entr" presetSubtype="4" fill="hold" grpId="0" nodeType="afterEffect">
                                  <p:stCondLst>
                                    <p:cond delay="0"/>
                                  </p:stCondLst>
                                  <p:childTnLst>
                                    <p:set>
                                      <p:cBhvr>
                                        <p:cTn id="22" dur="1" fill="hold">
                                          <p:stCondLst>
                                            <p:cond delay="0"/>
                                          </p:stCondLst>
                                        </p:cTn>
                                        <p:tgtEl>
                                          <p:spTgt spid="277"/>
                                        </p:tgtEl>
                                        <p:attrNameLst>
                                          <p:attrName>style.visibility</p:attrName>
                                        </p:attrNameLst>
                                      </p:cBhvr>
                                      <p:to>
                                        <p:strVal val="visible"/>
                                      </p:to>
                                    </p:set>
                                    <p:animEffect transition="in" filter="wipe(down)">
                                      <p:cBhvr>
                                        <p:cTn id="23" dur="500"/>
                                        <p:tgtEl>
                                          <p:spTgt spid="277"/>
                                        </p:tgtEl>
                                      </p:cBhvr>
                                    </p:animEffect>
                                  </p:childTnLst>
                                </p:cTn>
                              </p:par>
                            </p:childTnLst>
                          </p:cTn>
                        </p:par>
                        <p:par>
                          <p:cTn id="24" fill="hold">
                            <p:stCondLst>
                              <p:cond delay="2900"/>
                            </p:stCondLst>
                            <p:childTnLst>
                              <p:par>
                                <p:cTn id="25" presetID="22" presetClass="entr" presetSubtype="4" fill="hold" nodeType="afterEffect">
                                  <p:stCondLst>
                                    <p:cond delay="0"/>
                                  </p:stCondLst>
                                  <p:childTnLst>
                                    <p:set>
                                      <p:cBhvr>
                                        <p:cTn id="26" dur="1" fill="hold">
                                          <p:stCondLst>
                                            <p:cond delay="0"/>
                                          </p:stCondLst>
                                        </p:cTn>
                                        <p:tgtEl>
                                          <p:spTgt spid="189"/>
                                        </p:tgtEl>
                                        <p:attrNameLst>
                                          <p:attrName>style.visibility</p:attrName>
                                        </p:attrNameLst>
                                      </p:cBhvr>
                                      <p:to>
                                        <p:strVal val="visible"/>
                                      </p:to>
                                    </p:set>
                                    <p:animEffect transition="in" filter="wipe(down)">
                                      <p:cBhvr>
                                        <p:cTn id="27" dur="700"/>
                                        <p:tgtEl>
                                          <p:spTgt spid="189"/>
                                        </p:tgtEl>
                                      </p:cBhvr>
                                    </p:animEffect>
                                  </p:childTnLst>
                                </p:cTn>
                              </p:par>
                            </p:childTnLst>
                          </p:cTn>
                        </p:par>
                        <p:par>
                          <p:cTn id="28" fill="hold">
                            <p:stCondLst>
                              <p:cond delay="3600"/>
                            </p:stCondLst>
                            <p:childTnLst>
                              <p:par>
                                <p:cTn id="29" presetID="10" presetClass="exit" presetSubtype="0" fill="hold" grpId="1" nodeType="afterEffect">
                                  <p:stCondLst>
                                    <p:cond delay="2500"/>
                                  </p:stCondLst>
                                  <p:childTnLst>
                                    <p:animEffect transition="out" filter="fade">
                                      <p:cBhvr>
                                        <p:cTn id="30" dur="500"/>
                                        <p:tgtEl>
                                          <p:spTgt spid="207"/>
                                        </p:tgtEl>
                                      </p:cBhvr>
                                    </p:animEffect>
                                    <p:set>
                                      <p:cBhvr>
                                        <p:cTn id="31" dur="1" fill="hold">
                                          <p:stCondLst>
                                            <p:cond delay="499"/>
                                          </p:stCondLst>
                                        </p:cTn>
                                        <p:tgtEl>
                                          <p:spTgt spid="207"/>
                                        </p:tgtEl>
                                        <p:attrNameLst>
                                          <p:attrName>style.visibility</p:attrName>
                                        </p:attrNameLst>
                                      </p:cBhvr>
                                      <p:to>
                                        <p:strVal val="hidden"/>
                                      </p:to>
                                    </p:set>
                                  </p:childTnLst>
                                </p:cTn>
                              </p:par>
                            </p:childTnLst>
                          </p:cTn>
                        </p:par>
                        <p:par>
                          <p:cTn id="32" fill="hold">
                            <p:stCondLst>
                              <p:cond delay="6600"/>
                            </p:stCondLst>
                            <p:childTnLst>
                              <p:par>
                                <p:cTn id="33" presetID="10" presetClass="entr" presetSubtype="0" fill="hold" grpId="0" nodeType="afterEffect">
                                  <p:stCondLst>
                                    <p:cond delay="0"/>
                                  </p:stCondLst>
                                  <p:childTnLst>
                                    <p:set>
                                      <p:cBhvr>
                                        <p:cTn id="34" dur="1" fill="hold">
                                          <p:stCondLst>
                                            <p:cond delay="0"/>
                                          </p:stCondLst>
                                        </p:cTn>
                                        <p:tgtEl>
                                          <p:spTgt spid="208"/>
                                        </p:tgtEl>
                                        <p:attrNameLst>
                                          <p:attrName>style.visibility</p:attrName>
                                        </p:attrNameLst>
                                      </p:cBhvr>
                                      <p:to>
                                        <p:strVal val="visible"/>
                                      </p:to>
                                    </p:set>
                                    <p:animEffect transition="in" filter="fade">
                                      <p:cBhvr>
                                        <p:cTn id="35" dur="500"/>
                                        <p:tgtEl>
                                          <p:spTgt spid="208"/>
                                        </p:tgtEl>
                                      </p:cBhvr>
                                    </p:animEffect>
                                  </p:childTnLst>
                                </p:cTn>
                              </p:par>
                            </p:childTnLst>
                          </p:cTn>
                        </p:par>
                        <p:par>
                          <p:cTn id="36" fill="hold">
                            <p:stCondLst>
                              <p:cond delay="7100"/>
                            </p:stCondLst>
                            <p:childTnLst>
                              <p:par>
                                <p:cTn id="37" presetID="22" presetClass="entr" presetSubtype="8" fill="hold" grpId="0" nodeType="afterEffect">
                                  <p:stCondLst>
                                    <p:cond delay="0"/>
                                  </p:stCondLst>
                                  <p:childTnLst>
                                    <p:set>
                                      <p:cBhvr>
                                        <p:cTn id="38" dur="1" fill="hold">
                                          <p:stCondLst>
                                            <p:cond delay="0"/>
                                          </p:stCondLst>
                                        </p:cTn>
                                        <p:tgtEl>
                                          <p:spTgt spid="187"/>
                                        </p:tgtEl>
                                        <p:attrNameLst>
                                          <p:attrName>style.visibility</p:attrName>
                                        </p:attrNameLst>
                                      </p:cBhvr>
                                      <p:to>
                                        <p:strVal val="visible"/>
                                      </p:to>
                                    </p:set>
                                    <p:animEffect transition="in" filter="wipe(left)">
                                      <p:cBhvr>
                                        <p:cTn id="39" dur="700"/>
                                        <p:tgtEl>
                                          <p:spTgt spid="187"/>
                                        </p:tgtEl>
                                      </p:cBhvr>
                                    </p:animEffect>
                                  </p:childTnLst>
                                </p:cTn>
                              </p:par>
                            </p:childTnLst>
                          </p:cTn>
                        </p:par>
                        <p:par>
                          <p:cTn id="40" fill="hold">
                            <p:stCondLst>
                              <p:cond delay="7800"/>
                            </p:stCondLst>
                            <p:childTnLst>
                              <p:par>
                                <p:cTn id="41" presetID="10" presetClass="exit" presetSubtype="0" fill="hold" grpId="1" nodeType="afterEffect">
                                  <p:stCondLst>
                                    <p:cond delay="2500"/>
                                  </p:stCondLst>
                                  <p:childTnLst>
                                    <p:animEffect transition="out" filter="fade">
                                      <p:cBhvr>
                                        <p:cTn id="42" dur="500"/>
                                        <p:tgtEl>
                                          <p:spTgt spid="208"/>
                                        </p:tgtEl>
                                      </p:cBhvr>
                                    </p:animEffect>
                                    <p:set>
                                      <p:cBhvr>
                                        <p:cTn id="43" dur="1" fill="hold">
                                          <p:stCondLst>
                                            <p:cond delay="499"/>
                                          </p:stCondLst>
                                        </p:cTn>
                                        <p:tgtEl>
                                          <p:spTgt spid="208"/>
                                        </p:tgtEl>
                                        <p:attrNameLst>
                                          <p:attrName>style.visibility</p:attrName>
                                        </p:attrNameLst>
                                      </p:cBhvr>
                                      <p:to>
                                        <p:strVal val="hidden"/>
                                      </p:to>
                                    </p:set>
                                  </p:childTnLst>
                                </p:cTn>
                              </p:par>
                            </p:childTnLst>
                          </p:cTn>
                        </p:par>
                        <p:par>
                          <p:cTn id="44" fill="hold">
                            <p:stCondLst>
                              <p:cond delay="10800"/>
                            </p:stCondLst>
                            <p:childTnLst>
                              <p:par>
                                <p:cTn id="45" presetID="10" presetClass="entr" presetSubtype="0" fill="hold" grpId="0" nodeType="afterEffect">
                                  <p:stCondLst>
                                    <p:cond delay="0"/>
                                  </p:stCondLst>
                                  <p:childTnLst>
                                    <p:set>
                                      <p:cBhvr>
                                        <p:cTn id="46" dur="1" fill="hold">
                                          <p:stCondLst>
                                            <p:cond delay="0"/>
                                          </p:stCondLst>
                                        </p:cTn>
                                        <p:tgtEl>
                                          <p:spTgt spid="209"/>
                                        </p:tgtEl>
                                        <p:attrNameLst>
                                          <p:attrName>style.visibility</p:attrName>
                                        </p:attrNameLst>
                                      </p:cBhvr>
                                      <p:to>
                                        <p:strVal val="visible"/>
                                      </p:to>
                                    </p:set>
                                    <p:animEffect transition="in" filter="fade">
                                      <p:cBhvr>
                                        <p:cTn id="47" dur="500"/>
                                        <p:tgtEl>
                                          <p:spTgt spid="209"/>
                                        </p:tgtEl>
                                      </p:cBhvr>
                                    </p:animEffect>
                                  </p:childTnLst>
                                </p:cTn>
                              </p:par>
                            </p:childTnLst>
                          </p:cTn>
                        </p:par>
                        <p:par>
                          <p:cTn id="48" fill="hold">
                            <p:stCondLst>
                              <p:cond delay="11300"/>
                            </p:stCondLst>
                            <p:childTnLst>
                              <p:par>
                                <p:cTn id="49" presetID="22" presetClass="entr" presetSubtype="8" fill="hold" nodeType="afterEffect">
                                  <p:stCondLst>
                                    <p:cond delay="0"/>
                                  </p:stCondLst>
                                  <p:childTnLst>
                                    <p:set>
                                      <p:cBhvr>
                                        <p:cTn id="50" dur="1" fill="hold">
                                          <p:stCondLst>
                                            <p:cond delay="0"/>
                                          </p:stCondLst>
                                        </p:cTn>
                                        <p:tgtEl>
                                          <p:spTgt spid="182"/>
                                        </p:tgtEl>
                                        <p:attrNameLst>
                                          <p:attrName>style.visibility</p:attrName>
                                        </p:attrNameLst>
                                      </p:cBhvr>
                                      <p:to>
                                        <p:strVal val="visible"/>
                                      </p:to>
                                    </p:set>
                                    <p:animEffect transition="in" filter="wipe(left)">
                                      <p:cBhvr>
                                        <p:cTn id="51" dur="700"/>
                                        <p:tgtEl>
                                          <p:spTgt spid="182"/>
                                        </p:tgtEl>
                                      </p:cBhvr>
                                    </p:animEffect>
                                  </p:childTnLst>
                                </p:cTn>
                              </p:par>
                            </p:childTnLst>
                          </p:cTn>
                        </p:par>
                        <p:par>
                          <p:cTn id="52" fill="hold">
                            <p:stCondLst>
                              <p:cond delay="12000"/>
                            </p:stCondLst>
                            <p:childTnLst>
                              <p:par>
                                <p:cTn id="53" presetID="22" presetClass="entr" presetSubtype="8" fill="hold" nodeType="afterEffect">
                                  <p:stCondLst>
                                    <p:cond delay="0"/>
                                  </p:stCondLst>
                                  <p:childTnLst>
                                    <p:set>
                                      <p:cBhvr>
                                        <p:cTn id="54" dur="1" fill="hold">
                                          <p:stCondLst>
                                            <p:cond delay="0"/>
                                          </p:stCondLst>
                                        </p:cTn>
                                        <p:tgtEl>
                                          <p:spTgt spid="181"/>
                                        </p:tgtEl>
                                        <p:attrNameLst>
                                          <p:attrName>style.visibility</p:attrName>
                                        </p:attrNameLst>
                                      </p:cBhvr>
                                      <p:to>
                                        <p:strVal val="visible"/>
                                      </p:to>
                                    </p:set>
                                    <p:animEffect transition="in" filter="wipe(left)">
                                      <p:cBhvr>
                                        <p:cTn id="55" dur="700"/>
                                        <p:tgtEl>
                                          <p:spTgt spid="18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9"/>
                                        </p:tgtEl>
                                        <p:attrNameLst>
                                          <p:attrName>style.visibility</p:attrName>
                                        </p:attrNameLst>
                                      </p:cBhvr>
                                      <p:to>
                                        <p:strVal val="visible"/>
                                      </p:to>
                                    </p:set>
                                    <p:animEffect transition="in" filter="fade">
                                      <p:cBhvr>
                                        <p:cTn id="58" dur="500"/>
                                        <p:tgtEl>
                                          <p:spTgt spid="279"/>
                                        </p:tgtEl>
                                      </p:cBhvr>
                                    </p:animEffect>
                                  </p:childTnLst>
                                </p:cTn>
                              </p:par>
                            </p:childTnLst>
                          </p:cTn>
                        </p:par>
                        <p:par>
                          <p:cTn id="59" fill="hold">
                            <p:stCondLst>
                              <p:cond delay="12700"/>
                            </p:stCondLst>
                            <p:childTnLst>
                              <p:par>
                                <p:cTn id="60" presetID="10" presetClass="entr" presetSubtype="0" fill="hold" grpId="0" nodeType="afterEffect">
                                  <p:stCondLst>
                                    <p:cond delay="0"/>
                                  </p:stCondLst>
                                  <p:childTnLst>
                                    <p:set>
                                      <p:cBhvr>
                                        <p:cTn id="61" dur="1" fill="hold">
                                          <p:stCondLst>
                                            <p:cond delay="0"/>
                                          </p:stCondLst>
                                        </p:cTn>
                                        <p:tgtEl>
                                          <p:spTgt spid="192"/>
                                        </p:tgtEl>
                                        <p:attrNameLst>
                                          <p:attrName>style.visibility</p:attrName>
                                        </p:attrNameLst>
                                      </p:cBhvr>
                                      <p:to>
                                        <p:strVal val="visible"/>
                                      </p:to>
                                    </p:set>
                                    <p:animEffect transition="in" filter="fade">
                                      <p:cBhvr>
                                        <p:cTn id="62" dur="700"/>
                                        <p:tgtEl>
                                          <p:spTgt spid="192"/>
                                        </p:tgtEl>
                                      </p:cBhvr>
                                    </p:animEffect>
                                  </p:childTnLst>
                                </p:cTn>
                              </p:par>
                            </p:childTnLst>
                          </p:cTn>
                        </p:par>
                        <p:par>
                          <p:cTn id="63" fill="hold">
                            <p:stCondLst>
                              <p:cond delay="13400"/>
                            </p:stCondLst>
                            <p:childTnLst>
                              <p:par>
                                <p:cTn id="64" presetID="10" presetClass="exit" presetSubtype="0" fill="hold" grpId="1" nodeType="afterEffect">
                                  <p:stCondLst>
                                    <p:cond delay="2500"/>
                                  </p:stCondLst>
                                  <p:childTnLst>
                                    <p:animEffect transition="out" filter="fade">
                                      <p:cBhvr>
                                        <p:cTn id="65" dur="500"/>
                                        <p:tgtEl>
                                          <p:spTgt spid="209"/>
                                        </p:tgtEl>
                                      </p:cBhvr>
                                    </p:animEffect>
                                    <p:set>
                                      <p:cBhvr>
                                        <p:cTn id="66" dur="1" fill="hold">
                                          <p:stCondLst>
                                            <p:cond delay="499"/>
                                          </p:stCondLst>
                                        </p:cTn>
                                        <p:tgtEl>
                                          <p:spTgt spid="209"/>
                                        </p:tgtEl>
                                        <p:attrNameLst>
                                          <p:attrName>style.visibility</p:attrName>
                                        </p:attrNameLst>
                                      </p:cBhvr>
                                      <p:to>
                                        <p:strVal val="hidden"/>
                                      </p:to>
                                    </p:set>
                                  </p:childTnLst>
                                </p:cTn>
                              </p:par>
                            </p:childTnLst>
                          </p:cTn>
                        </p:par>
                        <p:par>
                          <p:cTn id="67" fill="hold">
                            <p:stCondLst>
                              <p:cond delay="16400"/>
                            </p:stCondLst>
                            <p:childTnLst>
                              <p:par>
                                <p:cTn id="68" presetID="10" presetClass="entr" presetSubtype="0" fill="hold" grpId="0" nodeType="afterEffect">
                                  <p:stCondLst>
                                    <p:cond delay="0"/>
                                  </p:stCondLst>
                                  <p:childTnLst>
                                    <p:set>
                                      <p:cBhvr>
                                        <p:cTn id="69" dur="1" fill="hold">
                                          <p:stCondLst>
                                            <p:cond delay="0"/>
                                          </p:stCondLst>
                                        </p:cTn>
                                        <p:tgtEl>
                                          <p:spTgt spid="210"/>
                                        </p:tgtEl>
                                        <p:attrNameLst>
                                          <p:attrName>style.visibility</p:attrName>
                                        </p:attrNameLst>
                                      </p:cBhvr>
                                      <p:to>
                                        <p:strVal val="visible"/>
                                      </p:to>
                                    </p:set>
                                    <p:animEffect transition="in" filter="fade">
                                      <p:cBhvr>
                                        <p:cTn id="70" dur="500"/>
                                        <p:tgtEl>
                                          <p:spTgt spid="210"/>
                                        </p:tgtEl>
                                      </p:cBhvr>
                                    </p:animEffect>
                                  </p:childTnLst>
                                </p:cTn>
                              </p:par>
                            </p:childTnLst>
                          </p:cTn>
                        </p:par>
                        <p:par>
                          <p:cTn id="71" fill="hold">
                            <p:stCondLst>
                              <p:cond delay="16900"/>
                            </p:stCondLst>
                            <p:childTnLst>
                              <p:par>
                                <p:cTn id="72" presetID="42" presetClass="path" presetSubtype="0" accel="50000" decel="50000" fill="hold" grpId="0" nodeType="afterEffect">
                                  <p:stCondLst>
                                    <p:cond delay="0"/>
                                  </p:stCondLst>
                                  <p:childTnLst>
                                    <p:animMotion origin="layout" path="M -3.14815E-6 0.25135 L -3.14815E-6 0.84915 " pathEditMode="relative" rAng="0" ptsTypes="AA">
                                      <p:cBhvr>
                                        <p:cTn id="73" dur="2000" fill="hold"/>
                                        <p:tgtEl>
                                          <p:spTgt spid="204"/>
                                        </p:tgtEl>
                                        <p:attrNameLst>
                                          <p:attrName>ppt_x</p:attrName>
                                          <p:attrName>ppt_y</p:attrName>
                                        </p:attrNameLst>
                                      </p:cBhvr>
                                      <p:rCtr x="0" y="29880"/>
                                    </p:animMotion>
                                  </p:childTnLst>
                                </p:cTn>
                              </p:par>
                            </p:childTnLst>
                          </p:cTn>
                        </p:par>
                        <p:par>
                          <p:cTn id="74" fill="hold">
                            <p:stCondLst>
                              <p:cond delay="18900"/>
                            </p:stCondLst>
                            <p:childTnLst>
                              <p:par>
                                <p:cTn id="75" presetID="10" presetClass="entr" presetSubtype="0" fill="hold" grpId="0" nodeType="afterEffect">
                                  <p:stCondLst>
                                    <p:cond delay="0"/>
                                  </p:stCondLst>
                                  <p:childTnLst>
                                    <p:set>
                                      <p:cBhvr>
                                        <p:cTn id="76" dur="1" fill="hold">
                                          <p:stCondLst>
                                            <p:cond delay="0"/>
                                          </p:stCondLst>
                                        </p:cTn>
                                        <p:tgtEl>
                                          <p:spTgt spid="205"/>
                                        </p:tgtEl>
                                        <p:attrNameLst>
                                          <p:attrName>style.visibility</p:attrName>
                                        </p:attrNameLst>
                                      </p:cBhvr>
                                      <p:to>
                                        <p:strVal val="visible"/>
                                      </p:to>
                                    </p:set>
                                    <p:animEffect transition="in" filter="fade">
                                      <p:cBhvr>
                                        <p:cTn id="77" dur="500"/>
                                        <p:tgtEl>
                                          <p:spTgt spid="205"/>
                                        </p:tgtEl>
                                      </p:cBhvr>
                                    </p:animEffect>
                                  </p:childTnLst>
                                </p:cTn>
                              </p:par>
                            </p:childTnLst>
                          </p:cTn>
                        </p:par>
                        <p:par>
                          <p:cTn id="78" fill="hold">
                            <p:stCondLst>
                              <p:cond delay="19400"/>
                            </p:stCondLst>
                            <p:childTnLst>
                              <p:par>
                                <p:cTn id="79" presetID="10" presetClass="exit" presetSubtype="0" fill="hold" grpId="1" nodeType="afterEffect">
                                  <p:stCondLst>
                                    <p:cond delay="0"/>
                                  </p:stCondLst>
                                  <p:childTnLst>
                                    <p:animEffect transition="out" filter="fade">
                                      <p:cBhvr>
                                        <p:cTn id="80" dur="500"/>
                                        <p:tgtEl>
                                          <p:spTgt spid="210"/>
                                        </p:tgtEl>
                                      </p:cBhvr>
                                    </p:animEffect>
                                    <p:set>
                                      <p:cBhvr>
                                        <p:cTn id="81" dur="1" fill="hold">
                                          <p:stCondLst>
                                            <p:cond delay="499"/>
                                          </p:stCondLst>
                                        </p:cTn>
                                        <p:tgtEl>
                                          <p:spTgt spid="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92" grpId="0" animBg="1"/>
      <p:bldP spid="205" grpId="0"/>
      <p:bldP spid="204" grpId="0" animBg="1"/>
      <p:bldP spid="207" grpId="0" animBg="1"/>
      <p:bldP spid="207" grpId="1" animBg="1"/>
      <p:bldP spid="208" grpId="0" animBg="1"/>
      <p:bldP spid="208" grpId="1" animBg="1"/>
      <p:bldP spid="209" grpId="0" animBg="1"/>
      <p:bldP spid="209" grpId="1" animBg="1"/>
      <p:bldP spid="210" grpId="0" animBg="1"/>
      <p:bldP spid="210" grpId="1" animBg="1"/>
      <p:bldP spid="277" grpId="0" animBg="1"/>
      <p:bldP spid="27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Rectangle 191"/>
          <p:cNvSpPr>
            <a:spLocks/>
          </p:cNvSpPr>
          <p:nvPr/>
        </p:nvSpPr>
        <p:spPr>
          <a:xfrm>
            <a:off x="8500078" y="560373"/>
            <a:ext cx="189186" cy="283779"/>
          </a:xfrm>
          <a:prstGeom prst="rect">
            <a:avLst/>
          </a:prstGeom>
          <a:solidFill>
            <a:srgbClr val="33A0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mc:AlternateContent xmlns:mc="http://schemas.openxmlformats.org/markup-compatibility/2006" xmlns:a14="http://schemas.microsoft.com/office/drawing/2010/main">
        <mc:Choice Requires="a14">
          <p:sp>
            <p:nvSpPr>
              <p:cNvPr id="205" name="TextBox 204"/>
              <p:cNvSpPr txBox="1"/>
              <p:nvPr/>
            </p:nvSpPr>
            <p:spPr>
              <a:xfrm>
                <a:off x="8269794" y="5908511"/>
                <a:ext cx="854657"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33A02C"/>
                              </a:solidFill>
                              <a:latin typeface="Cambria Math" panose="02040503050406030204" pitchFamily="18" charset="0"/>
                            </a:rPr>
                          </m:ctrlPr>
                        </m:sSubPr>
                        <m:e>
                          <m:r>
                            <a:rPr lang="en-US" sz="1870" i="1">
                              <a:solidFill>
                                <a:srgbClr val="33A02C"/>
                              </a:solidFill>
                              <a:latin typeface="Cambria Math" panose="02040503050406030204" pitchFamily="18" charset="0"/>
                            </a:rPr>
                            <m:t>𝑓</m:t>
                          </m:r>
                          <m:r>
                            <a:rPr lang="en-US" sz="1870" i="1">
                              <a:solidFill>
                                <a:srgbClr val="33A02C"/>
                              </a:solidFill>
                              <a:latin typeface="Cambria Math" panose="02040503050406030204" pitchFamily="18" charset="0"/>
                            </a:rPr>
                            <m:t>(</m:t>
                          </m:r>
                          <m:r>
                            <a:rPr lang="en-US" sz="1870" b="1" i="0">
                              <a:solidFill>
                                <a:srgbClr val="33A02C"/>
                              </a:solidFill>
                              <a:latin typeface="Cambria Math" panose="02040503050406030204" pitchFamily="18" charset="0"/>
                            </a:rPr>
                            <m:t>𝐗</m:t>
                          </m:r>
                        </m:e>
                        <m:sub>
                          <m:r>
                            <a:rPr lang="en-US" sz="1870" i="1">
                              <a:solidFill>
                                <a:srgbClr val="33A02C"/>
                              </a:solidFill>
                              <a:latin typeface="Cambria Math" panose="02040503050406030204" pitchFamily="18" charset="0"/>
                            </a:rPr>
                            <m:t>𝑖</m:t>
                          </m:r>
                          <m:r>
                            <a:rPr lang="en-US" sz="1870" i="1">
                              <a:solidFill>
                                <a:srgbClr val="33A02C"/>
                              </a:solidFill>
                              <a:latin typeface="Cambria Math" panose="02040503050406030204" pitchFamily="18" charset="0"/>
                            </a:rPr>
                            <m:t>−1</m:t>
                          </m:r>
                        </m:sub>
                      </m:sSub>
                      <m:r>
                        <a:rPr lang="en-US" sz="1870" i="1">
                          <a:solidFill>
                            <a:srgbClr val="33A02C"/>
                          </a:solidFill>
                          <a:latin typeface="Cambria Math" panose="02040503050406030204" pitchFamily="18" charset="0"/>
                        </a:rPr>
                        <m:t>)</m:t>
                      </m:r>
                    </m:oMath>
                  </m:oMathPara>
                </a14:m>
                <a:endParaRPr lang="en-US" sz="1870" dirty="0">
                  <a:solidFill>
                    <a:srgbClr val="33A02C"/>
                  </a:solidFill>
                </a:endParaRPr>
              </a:p>
            </p:txBody>
          </p:sp>
        </mc:Choice>
        <mc:Fallback xmlns="">
          <p:sp>
            <p:nvSpPr>
              <p:cNvPr id="205" name="TextBox 204"/>
              <p:cNvSpPr txBox="1">
                <a:spLocks noRot="1" noChangeAspect="1" noMove="1" noResize="1" noEditPoints="1" noAdjustHandles="1" noChangeArrowheads="1" noChangeShapeType="1" noTextEdit="1"/>
              </p:cNvSpPr>
              <p:nvPr/>
            </p:nvSpPr>
            <p:spPr>
              <a:xfrm>
                <a:off x="8269794" y="5908511"/>
                <a:ext cx="854657" cy="287771"/>
              </a:xfrm>
              <a:prstGeom prst="rect">
                <a:avLst/>
              </a:prstGeom>
              <a:blipFill>
                <a:blip r:embed="rId2"/>
                <a:stretch>
                  <a:fillRect l="-9286" t="-2128" r="-10000" b="-38298"/>
                </a:stretch>
              </a:blipFill>
            </p:spPr>
            <p:txBody>
              <a:bodyPr/>
              <a:lstStyle/>
              <a:p>
                <a:r>
                  <a:rPr lang="en-US">
                    <a:noFill/>
                  </a:rPr>
                  <a:t> </a:t>
                </a:r>
              </a:p>
            </p:txBody>
          </p:sp>
        </mc:Fallback>
      </mc:AlternateContent>
      <p:sp>
        <p:nvSpPr>
          <p:cNvPr id="204" name="Rectangle 203"/>
          <p:cNvSpPr>
            <a:spLocks/>
          </p:cNvSpPr>
          <p:nvPr/>
        </p:nvSpPr>
        <p:spPr>
          <a:xfrm>
            <a:off x="8496795" y="5489077"/>
            <a:ext cx="189186" cy="283779"/>
          </a:xfrm>
          <a:prstGeom prst="rect">
            <a:avLst/>
          </a:prstGeom>
          <a:solidFill>
            <a:srgbClr val="33A0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sp>
        <p:nvSpPr>
          <p:cNvPr id="206" name="Rectangle 205"/>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endParaRPr lang="en-US" sz="2400" b="1" dirty="0">
              <a:solidFill>
                <a:srgbClr val="595959"/>
              </a:solidFill>
              <a:latin typeface="Helvetica"/>
              <a:cs typeface="Helvetica"/>
            </a:endParaRPr>
          </a:p>
        </p:txBody>
      </p:sp>
      <p:sp>
        <p:nvSpPr>
          <p:cNvPr id="207" name="Rectangle 206"/>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a:t>
            </a:r>
            <a:r>
              <a:rPr lang="en-US" sz="2400" b="1" dirty="0" err="1">
                <a:solidFill>
                  <a:srgbClr val="595959"/>
                </a:solidFill>
                <a:latin typeface="Helvetica"/>
                <a:cs typeface="Helvetica"/>
              </a:rPr>
              <a:t>i</a:t>
            </a:r>
            <a:r>
              <a:rPr lang="en-US" sz="2400" b="1" dirty="0">
                <a:solidFill>
                  <a:srgbClr val="595959"/>
                </a:solidFill>
                <a:latin typeface="Helvetica"/>
                <a:cs typeface="Helvetica"/>
              </a:rPr>
              <a:t>) a visual encoder transforms the visual observation extracted from the model's current temporal location to a representative feature vector;</a:t>
            </a:r>
          </a:p>
        </p:txBody>
      </p:sp>
      <p:sp>
        <p:nvSpPr>
          <p:cNvPr id="208" name="Rectangle 207"/>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(ii) an LSTM consumes this feature vector along with the state and temporal location produced in the previous step;</a:t>
            </a:r>
          </a:p>
        </p:txBody>
      </p:sp>
      <p:sp>
        <p:nvSpPr>
          <p:cNvPr id="209" name="Rectangle 208"/>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(iii) the LSTM outputs its updated state and the next search location in the video;</a:t>
            </a:r>
          </a:p>
        </p:txBody>
      </p:sp>
      <p:sp>
        <p:nvSpPr>
          <p:cNvPr id="210" name="Rectangle 209"/>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(iv) the model then moves to this new temporal location, repeating the process. </a:t>
            </a:r>
          </a:p>
        </p:txBody>
      </p:sp>
      <p:grpSp>
        <p:nvGrpSpPr>
          <p:cNvPr id="87" name="Group 86"/>
          <p:cNvGrpSpPr/>
          <p:nvPr/>
        </p:nvGrpSpPr>
        <p:grpSpPr>
          <a:xfrm>
            <a:off x="6259123" y="2214873"/>
            <a:ext cx="299189" cy="435437"/>
            <a:chOff x="6009762" y="2177375"/>
            <a:chExt cx="289216" cy="420922"/>
          </a:xfrm>
        </p:grpSpPr>
        <mc:AlternateContent xmlns:mc="http://schemas.openxmlformats.org/markup-compatibility/2006" xmlns:a14="http://schemas.microsoft.com/office/drawing/2010/main">
          <mc:Choice Requires="a14">
            <p:sp>
              <p:nvSpPr>
                <p:cNvPr id="88" name="TextBox 87"/>
                <p:cNvSpPr txBox="1"/>
                <p:nvPr/>
              </p:nvSpPr>
              <p:spPr>
                <a:xfrm>
                  <a:off x="6057865" y="2193470"/>
                  <a:ext cx="241113" cy="278178"/>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𝐯</m:t>
                            </m:r>
                          </m:e>
                          <m:sub>
                            <m:r>
                              <a:rPr lang="en-US" sz="1870" i="1">
                                <a:solidFill>
                                  <a:prstClr val="black"/>
                                </a:solidFill>
                                <a:latin typeface="Cambria Math" panose="02040503050406030204" pitchFamily="18" charset="0"/>
                              </a:rPr>
                              <m:t>𝑖</m:t>
                            </m:r>
                          </m:sub>
                        </m:sSub>
                      </m:oMath>
                    </m:oMathPara>
                  </a14:m>
                  <a:endParaRPr lang="en-US" sz="1870" dirty="0">
                    <a:solidFill>
                      <a:prstClr val="black"/>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6057865" y="2193470"/>
                  <a:ext cx="241113" cy="278178"/>
                </a:xfrm>
                <a:prstGeom prst="rect">
                  <a:avLst/>
                </a:prstGeom>
                <a:blipFill>
                  <a:blip r:embed="rId3"/>
                  <a:stretch>
                    <a:fillRect l="-12195" r="-7317" b="-19149"/>
                  </a:stretch>
                </a:blipFill>
              </p:spPr>
              <p:txBody>
                <a:bodyPr/>
                <a:lstStyle/>
                <a:p>
                  <a:r>
                    <a:rPr lang="en-US">
                      <a:noFill/>
                    </a:rPr>
                    <a:t> </a:t>
                  </a:r>
                </a:p>
              </p:txBody>
            </p:sp>
          </mc:Fallback>
        </mc:AlternateContent>
        <p:cxnSp>
          <p:nvCxnSpPr>
            <p:cNvPr id="89" name="Straight Arrow Connector 88"/>
            <p:cNvCxnSpPr/>
            <p:nvPr/>
          </p:nvCxnSpPr>
          <p:spPr>
            <a:xfrm flipV="1">
              <a:off x="6009762" y="2177375"/>
              <a:ext cx="1" cy="4209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0" name="Straight Arrow Connector 257"/>
          <p:cNvCxnSpPr/>
          <p:nvPr/>
        </p:nvCxnSpPr>
        <p:spPr>
          <a:xfrm flipV="1">
            <a:off x="6988376" y="839348"/>
            <a:ext cx="2244" cy="783713"/>
          </a:xfrm>
          <a:prstGeom prst="straightConnector1">
            <a:avLst/>
          </a:prstGeom>
          <a:ln w="28575">
            <a:solidFill>
              <a:srgbClr val="1F78B4"/>
            </a:solidFill>
            <a:tailEnd type="triangle"/>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6719857" y="1331645"/>
            <a:ext cx="1135117" cy="849530"/>
            <a:chOff x="6455135" y="1323587"/>
            <a:chExt cx="1097280" cy="821213"/>
          </a:xfrm>
        </p:grpSpPr>
        <mc:AlternateContent xmlns:mc="http://schemas.openxmlformats.org/markup-compatibility/2006" xmlns:a14="http://schemas.microsoft.com/office/drawing/2010/main">
          <mc:Choice Requires="a14">
            <p:sp>
              <p:nvSpPr>
                <p:cNvPr id="92" name="TextBox 91"/>
                <p:cNvSpPr txBox="1"/>
                <p:nvPr/>
              </p:nvSpPr>
              <p:spPr>
                <a:xfrm>
                  <a:off x="6834658" y="1866621"/>
                  <a:ext cx="267951"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sub>
                        </m:sSub>
                      </m:oMath>
                    </m:oMathPara>
                  </a14:m>
                  <a:endParaRPr lang="en-US" sz="1870" dirty="0">
                    <a:solidFill>
                      <a:prstClr val="black"/>
                    </a:solidFill>
                  </a:endParaRPr>
                </a:p>
              </p:txBody>
            </p:sp>
          </mc:Choice>
          <mc:Fallback xmlns="">
            <p:sp>
              <p:nvSpPr>
                <p:cNvPr id="92" name="TextBox 91"/>
                <p:cNvSpPr txBox="1">
                  <a:spLocks noRot="1" noChangeAspect="1" noMove="1" noResize="1" noEditPoints="1" noAdjustHandles="1" noChangeArrowheads="1" noChangeShapeType="1" noTextEdit="1"/>
                </p:cNvSpPr>
                <p:nvPr/>
              </p:nvSpPr>
              <p:spPr>
                <a:xfrm>
                  <a:off x="6834658" y="1866621"/>
                  <a:ext cx="267951" cy="278179"/>
                </a:xfrm>
                <a:prstGeom prst="rect">
                  <a:avLst/>
                </a:prstGeom>
                <a:blipFill>
                  <a:blip r:embed="rId4"/>
                  <a:stretch>
                    <a:fillRect l="-22222" r="-8889" b="-17021"/>
                  </a:stretch>
                </a:blipFill>
              </p:spPr>
              <p:txBody>
                <a:bodyPr/>
                <a:lstStyle/>
                <a:p>
                  <a:r>
                    <a:rPr lang="en-US">
                      <a:noFill/>
                    </a:rPr>
                    <a:t> </a:t>
                  </a:r>
                </a:p>
              </p:txBody>
            </p:sp>
          </mc:Fallback>
        </mc:AlternateContent>
        <p:cxnSp>
          <p:nvCxnSpPr>
            <p:cNvPr id="93" name="Straight Arrow Connector 92"/>
            <p:cNvCxnSpPr/>
            <p:nvPr/>
          </p:nvCxnSpPr>
          <p:spPr>
            <a:xfrm>
              <a:off x="6466963" y="1872904"/>
              <a:ext cx="107618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6455135" y="1632790"/>
              <a:ext cx="1097280" cy="0"/>
            </a:xfrm>
            <a:prstGeom prst="straightConnector1">
              <a:avLst/>
            </a:prstGeom>
            <a:ln w="22225">
              <a:solidFill>
                <a:srgbClr val="1F78B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TextBox 94"/>
                <p:cNvSpPr txBox="1"/>
                <p:nvPr/>
              </p:nvSpPr>
              <p:spPr>
                <a:xfrm>
                  <a:off x="6779550" y="1323587"/>
                  <a:ext cx="60613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1F78B4"/>
                                </a:solidFill>
                                <a:latin typeface="Cambria Math" panose="02040503050406030204" pitchFamily="18" charset="0"/>
                              </a:rPr>
                            </m:ctrlPr>
                          </m:sSubPr>
                          <m:e>
                            <m:r>
                              <a:rPr lang="en-US" sz="1870" i="1">
                                <a:solidFill>
                                  <a:srgbClr val="1F78B4"/>
                                </a:solidFill>
                                <a:latin typeface="Cambria Math" panose="02040503050406030204" pitchFamily="18" charset="0"/>
                              </a:rPr>
                              <m:t>𝑓</m:t>
                            </m:r>
                            <m:r>
                              <a:rPr lang="en-US" sz="1870" i="1">
                                <a:solidFill>
                                  <a:srgbClr val="1F78B4"/>
                                </a:solidFill>
                                <a:latin typeface="Cambria Math" panose="02040503050406030204" pitchFamily="18" charset="0"/>
                              </a:rPr>
                              <m:t>(</m:t>
                            </m:r>
                            <m:r>
                              <a:rPr lang="en-US" sz="1870" b="1" i="0">
                                <a:solidFill>
                                  <a:srgbClr val="1F78B4"/>
                                </a:solidFill>
                                <a:latin typeface="Cambria Math" panose="02040503050406030204" pitchFamily="18" charset="0"/>
                              </a:rPr>
                              <m:t>𝐗</m:t>
                            </m:r>
                          </m:e>
                          <m:sub>
                            <m:r>
                              <a:rPr lang="en-US" sz="1870" i="1">
                                <a:solidFill>
                                  <a:srgbClr val="1F78B4"/>
                                </a:solidFill>
                                <a:latin typeface="Cambria Math" panose="02040503050406030204" pitchFamily="18" charset="0"/>
                              </a:rPr>
                              <m:t>𝑖</m:t>
                            </m:r>
                          </m:sub>
                        </m:sSub>
                        <m:r>
                          <a:rPr lang="en-US" sz="1870" i="1">
                            <a:solidFill>
                              <a:srgbClr val="1F78B4"/>
                            </a:solidFill>
                            <a:latin typeface="Cambria Math" panose="02040503050406030204" pitchFamily="18" charset="0"/>
                          </a:rPr>
                          <m:t>)</m:t>
                        </m:r>
                      </m:oMath>
                    </m:oMathPara>
                  </a14:m>
                  <a:endParaRPr lang="en-US" sz="1870" dirty="0">
                    <a:solidFill>
                      <a:srgbClr val="1F78B4"/>
                    </a:solidFill>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6779550" y="1323587"/>
                  <a:ext cx="606130" cy="278179"/>
                </a:xfrm>
                <a:prstGeom prst="rect">
                  <a:avLst/>
                </a:prstGeom>
                <a:blipFill>
                  <a:blip r:embed="rId5"/>
                  <a:stretch>
                    <a:fillRect l="-12621" r="-13592" b="-35417"/>
                  </a:stretch>
                </a:blipFill>
              </p:spPr>
              <p:txBody>
                <a:bodyPr/>
                <a:lstStyle/>
                <a:p>
                  <a:r>
                    <a:rPr lang="en-US">
                      <a:noFill/>
                    </a:rPr>
                    <a:t> </a:t>
                  </a:r>
                </a:p>
              </p:txBody>
            </p:sp>
          </mc:Fallback>
        </mc:AlternateContent>
      </p:grpSp>
      <p:sp>
        <p:nvSpPr>
          <p:cNvPr id="96" name="Rectangle 95"/>
          <p:cNvSpPr>
            <a:spLocks noChangeAspect="1"/>
          </p:cNvSpPr>
          <p:nvPr/>
        </p:nvSpPr>
        <p:spPr>
          <a:xfrm>
            <a:off x="5786162" y="1379207"/>
            <a:ext cx="945931" cy="835667"/>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dirty="0">
              <a:solidFill>
                <a:srgbClr val="5B9BD5"/>
              </a:solidFill>
            </a:endParaRPr>
          </a:p>
        </p:txBody>
      </p:sp>
      <p:sp>
        <p:nvSpPr>
          <p:cNvPr id="97" name="Rectangle 96"/>
          <p:cNvSpPr>
            <a:spLocks/>
          </p:cNvSpPr>
          <p:nvPr/>
        </p:nvSpPr>
        <p:spPr>
          <a:xfrm>
            <a:off x="6896027" y="551360"/>
            <a:ext cx="189186" cy="283779"/>
          </a:xfrm>
          <a:prstGeom prst="rect">
            <a:avLst/>
          </a:prstGeom>
          <a:solidFill>
            <a:srgbClr val="1F7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nvGrpSpPr>
          <p:cNvPr id="98" name="Group 97"/>
          <p:cNvGrpSpPr/>
          <p:nvPr/>
        </p:nvGrpSpPr>
        <p:grpSpPr>
          <a:xfrm>
            <a:off x="5509064" y="3749040"/>
            <a:ext cx="1608830" cy="851337"/>
            <a:chOff x="5284705" y="3660407"/>
            <a:chExt cx="1555203" cy="822960"/>
          </a:xfrm>
        </p:grpSpPr>
        <mc:AlternateContent xmlns:mc="http://schemas.openxmlformats.org/markup-compatibility/2006" xmlns:a14="http://schemas.microsoft.com/office/drawing/2010/main">
          <mc:Choice Requires="a14">
            <p:sp>
              <p:nvSpPr>
                <p:cNvPr id="99" name="TextBox 98"/>
                <p:cNvSpPr txBox="1"/>
                <p:nvPr/>
              </p:nvSpPr>
              <p:spPr>
                <a:xfrm>
                  <a:off x="6559808" y="3872548"/>
                  <a:ext cx="28010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𝐗</m:t>
                            </m:r>
                          </m:e>
                          <m:sub>
                            <m:r>
                              <a:rPr lang="en-US" sz="1870" i="1">
                                <a:solidFill>
                                  <a:prstClr val="black"/>
                                </a:solidFill>
                                <a:latin typeface="Cambria Math" panose="02040503050406030204" pitchFamily="18" charset="0"/>
                              </a:rPr>
                              <m:t>𝑖</m:t>
                            </m:r>
                          </m:sub>
                        </m:sSub>
                      </m:oMath>
                    </m:oMathPara>
                  </a14:m>
                  <a:endParaRPr lang="en-US" sz="1870" dirty="0">
                    <a:solidFill>
                      <a:prstClr val="black"/>
                    </a:solidFill>
                  </a:endParaRPr>
                </a:p>
              </p:txBody>
            </p:sp>
          </mc:Choice>
          <mc:Fallback xmlns="">
            <p:sp>
              <p:nvSpPr>
                <p:cNvPr id="99" name="TextBox 98"/>
                <p:cNvSpPr txBox="1">
                  <a:spLocks noRot="1" noChangeAspect="1" noMove="1" noResize="1" noEditPoints="1" noAdjustHandles="1" noChangeArrowheads="1" noChangeShapeType="1" noTextEdit="1"/>
                </p:cNvSpPr>
                <p:nvPr/>
              </p:nvSpPr>
              <p:spPr>
                <a:xfrm>
                  <a:off x="6559808" y="3872548"/>
                  <a:ext cx="280100" cy="278179"/>
                </a:xfrm>
                <a:prstGeom prst="rect">
                  <a:avLst/>
                </a:prstGeom>
                <a:blipFill>
                  <a:blip r:embed="rId6"/>
                  <a:stretch>
                    <a:fillRect l="-16667" r="-8333" b="-17021"/>
                  </a:stretch>
                </a:blipFill>
              </p:spPr>
              <p:txBody>
                <a:bodyPr/>
                <a:lstStyle/>
                <a:p>
                  <a:r>
                    <a:rPr lang="en-US">
                      <a:noFill/>
                    </a:rPr>
                    <a:t> </a:t>
                  </a:r>
                </a:p>
              </p:txBody>
            </p:sp>
          </mc:Fallback>
        </mc:AlternateContent>
        <p:sp>
          <p:nvSpPr>
            <p:cNvPr id="107" name="Rectangle 106"/>
            <p:cNvSpPr/>
            <p:nvPr/>
          </p:nvSpPr>
          <p:spPr>
            <a:xfrm>
              <a:off x="5284705" y="3660407"/>
              <a:ext cx="1440180" cy="822960"/>
            </a:xfrm>
            <a:prstGeom prst="rect">
              <a:avLst/>
            </a:prstGeom>
            <a:blipFill>
              <a:blip r:embed="rId7"/>
              <a:stretch>
                <a:fillRect/>
              </a:stretch>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isometricOffAxis2Right">
                <a:rot lat="1075750" lon="18075353" rev="9732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cxnSp>
        <p:nvCxnSpPr>
          <p:cNvPr id="108" name="Curved Connector 365"/>
          <p:cNvCxnSpPr/>
          <p:nvPr/>
        </p:nvCxnSpPr>
        <p:spPr>
          <a:xfrm rot="16200000" flipV="1">
            <a:off x="7046745" y="4118287"/>
            <a:ext cx="756745" cy="2317531"/>
          </a:xfrm>
          <a:prstGeom prst="bentConnector3">
            <a:avLst>
              <a:gd name="adj1" fmla="val 46673"/>
            </a:avLst>
          </a:prstGeom>
          <a:ln w="31750">
            <a:solidFill>
              <a:srgbClr val="33A02C"/>
            </a:solidFill>
            <a:tailEnd type="triangle"/>
          </a:ln>
        </p:spPr>
        <p:style>
          <a:lnRef idx="1">
            <a:schemeClr val="accent1"/>
          </a:lnRef>
          <a:fillRef idx="0">
            <a:schemeClr val="accent1"/>
          </a:fillRef>
          <a:effectRef idx="0">
            <a:schemeClr val="accent1"/>
          </a:effectRef>
          <a:fontRef idx="minor">
            <a:schemeClr val="tx1"/>
          </a:fontRef>
        </p:style>
      </p:cxnSp>
      <p:sp>
        <p:nvSpPr>
          <p:cNvPr id="109" name="Rectangle 108"/>
          <p:cNvSpPr>
            <a:spLocks/>
          </p:cNvSpPr>
          <p:nvPr/>
        </p:nvSpPr>
        <p:spPr>
          <a:xfrm>
            <a:off x="6896027" y="-1237952"/>
            <a:ext cx="189186" cy="283779"/>
          </a:xfrm>
          <a:prstGeom prst="rect">
            <a:avLst/>
          </a:prstGeom>
          <a:solidFill>
            <a:srgbClr val="1F7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mc:AlternateContent xmlns:mc="http://schemas.openxmlformats.org/markup-compatibility/2006" xmlns:a14="http://schemas.microsoft.com/office/drawing/2010/main">
        <mc:Choice Requires="a14">
          <p:sp>
            <p:nvSpPr>
              <p:cNvPr id="110" name="TextBox 109"/>
              <p:cNvSpPr txBox="1"/>
              <p:nvPr/>
            </p:nvSpPr>
            <p:spPr>
              <a:xfrm>
                <a:off x="6887166" y="5878427"/>
                <a:ext cx="627031"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1F78B4"/>
                              </a:solidFill>
                              <a:latin typeface="Cambria Math" panose="02040503050406030204" pitchFamily="18" charset="0"/>
                            </a:rPr>
                          </m:ctrlPr>
                        </m:sSubPr>
                        <m:e>
                          <m:r>
                            <a:rPr lang="en-US" sz="1870" i="1">
                              <a:solidFill>
                                <a:srgbClr val="1F78B4"/>
                              </a:solidFill>
                              <a:latin typeface="Cambria Math" panose="02040503050406030204" pitchFamily="18" charset="0"/>
                            </a:rPr>
                            <m:t>𝑓</m:t>
                          </m:r>
                          <m:r>
                            <a:rPr lang="en-US" sz="1870" i="1">
                              <a:solidFill>
                                <a:srgbClr val="1F78B4"/>
                              </a:solidFill>
                              <a:latin typeface="Cambria Math" panose="02040503050406030204" pitchFamily="18" charset="0"/>
                            </a:rPr>
                            <m:t>(</m:t>
                          </m:r>
                          <m:r>
                            <a:rPr lang="en-US" sz="1870" b="1" i="0">
                              <a:solidFill>
                                <a:srgbClr val="1F78B4"/>
                              </a:solidFill>
                              <a:latin typeface="Cambria Math" panose="02040503050406030204" pitchFamily="18" charset="0"/>
                            </a:rPr>
                            <m:t>𝐗</m:t>
                          </m:r>
                        </m:e>
                        <m:sub>
                          <m:r>
                            <a:rPr lang="en-US" sz="1870" i="1">
                              <a:solidFill>
                                <a:srgbClr val="1F78B4"/>
                              </a:solidFill>
                              <a:latin typeface="Cambria Math" panose="02040503050406030204" pitchFamily="18" charset="0"/>
                            </a:rPr>
                            <m:t>𝑖</m:t>
                          </m:r>
                        </m:sub>
                      </m:sSub>
                      <m:r>
                        <a:rPr lang="en-US" sz="1870" i="1">
                          <a:solidFill>
                            <a:srgbClr val="1F78B4"/>
                          </a:solidFill>
                          <a:latin typeface="Cambria Math" panose="02040503050406030204" pitchFamily="18" charset="0"/>
                        </a:rPr>
                        <m:t>)</m:t>
                      </m:r>
                    </m:oMath>
                  </m:oMathPara>
                </a14:m>
                <a:endParaRPr lang="en-US" sz="1870" dirty="0">
                  <a:solidFill>
                    <a:srgbClr val="1F78B4"/>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a:off x="6887166" y="5878427"/>
                <a:ext cx="627031" cy="287771"/>
              </a:xfrm>
              <a:prstGeom prst="rect">
                <a:avLst/>
              </a:prstGeom>
              <a:blipFill>
                <a:blip r:embed="rId8"/>
                <a:stretch>
                  <a:fillRect l="-12621" r="-13592" b="-35417"/>
                </a:stretch>
              </a:blipFill>
            </p:spPr>
            <p:txBody>
              <a:bodyPr/>
              <a:lstStyle/>
              <a:p>
                <a:r>
                  <a:rPr lang="en-US">
                    <a:noFill/>
                  </a:rPr>
                  <a:t> </a:t>
                </a:r>
              </a:p>
            </p:txBody>
          </p:sp>
        </mc:Fallback>
      </mc:AlternateContent>
      <p:grpSp>
        <p:nvGrpSpPr>
          <p:cNvPr id="111" name="Group 110"/>
          <p:cNvGrpSpPr/>
          <p:nvPr/>
        </p:nvGrpSpPr>
        <p:grpSpPr>
          <a:xfrm>
            <a:off x="10571343" y="1566792"/>
            <a:ext cx="2739708" cy="3191090"/>
            <a:chOff x="8105303" y="954707"/>
            <a:chExt cx="2739708" cy="3191090"/>
          </a:xfrm>
        </p:grpSpPr>
        <mc:AlternateContent xmlns:mc="http://schemas.openxmlformats.org/markup-compatibility/2006" xmlns:a14="http://schemas.microsoft.com/office/drawing/2010/main">
          <mc:Choice Requires="a14">
            <p:sp>
              <p:nvSpPr>
                <p:cNvPr id="112" name="Rectangle 111"/>
                <p:cNvSpPr>
                  <a:spLocks/>
                </p:cNvSpPr>
                <p:nvPr/>
              </p:nvSpPr>
              <p:spPr>
                <a:xfrm>
                  <a:off x="8105303" y="954707"/>
                  <a:ext cx="2739708" cy="3191090"/>
                </a:xfrm>
                <a:prstGeom prst="rect">
                  <a:avLst/>
                </a:prstGeom>
                <a:solidFill>
                  <a:schemeClr val="bg1"/>
                </a:solid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0" bIns="45720" numCol="1" spcCol="0" rtlCol="0" fromWordArt="0" anchor="t" anchorCtr="0" forceAA="0" compatLnSpc="1">
                  <a:prstTxWarp prst="textNoShape">
                    <a:avLst/>
                  </a:prstTxWarp>
                  <a:noAutofit/>
                </a:bodyPr>
                <a:lstStyle/>
                <a:p>
                  <a:pPr>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           LSTM</a:t>
                  </a:r>
                </a:p>
                <a:p>
                  <a:pPr>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           Visual Encoder</a:t>
                  </a:r>
                </a:p>
                <a:p>
                  <a:pPr>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           Spotting Target </a:t>
                  </a:r>
                </a:p>
                <a:p>
                  <a:pPr>
                    <a:spcBef>
                      <a:spcPts val="600"/>
                    </a:spcBef>
                    <a:spcAft>
                      <a:spcPts val="600"/>
                    </a:spcAft>
                  </a:pPr>
                  <a14:m>
                    <m:oMath xmlns:m="http://schemas.openxmlformats.org/officeDocument/2006/math">
                      <m:r>
                        <a:rPr lang="en-US" sz="1800" b="1" i="1">
                          <a:solidFill>
                            <a:schemeClr val="tx1"/>
                          </a:solidFill>
                          <a:latin typeface="Cambria Math" panose="02040503050406030204" pitchFamily="18" charset="0"/>
                        </a:rPr>
                        <m:t>  </m:t>
                      </m:r>
                      <m:r>
                        <a:rPr lang="en-US" sz="1800" b="1" i="1" smtClean="0">
                          <a:solidFill>
                            <a:schemeClr val="tx1"/>
                          </a:solidFill>
                          <a:latin typeface="Cambria Math" panose="02040503050406030204" pitchFamily="18" charset="0"/>
                        </a:rPr>
                        <m:t> </m:t>
                      </m:r>
                      <m:sSub>
                        <m:sSubPr>
                          <m:ctrlPr>
                            <a:rPr lang="en-US" sz="1800" b="1" i="1" smtClean="0">
                              <a:solidFill>
                                <a:schemeClr val="tx1"/>
                              </a:solidFill>
                              <a:latin typeface="Cambria Math" panose="02040503050406030204" pitchFamily="18" charset="0"/>
                            </a:rPr>
                          </m:ctrlPr>
                        </m:sSubPr>
                        <m:e>
                          <m:r>
                            <a:rPr lang="en-US" sz="1800" b="1">
                              <a:solidFill>
                                <a:schemeClr val="tx1"/>
                              </a:solidFill>
                              <a:latin typeface="Cambria Math" panose="02040503050406030204" pitchFamily="18" charset="0"/>
                            </a:rPr>
                            <m:t>𝐗</m:t>
                          </m:r>
                        </m:e>
                        <m:sub>
                          <m:r>
                            <a:rPr lang="en-US" sz="1800" b="1" i="1" smtClean="0">
                              <a:solidFill>
                                <a:schemeClr val="tx1"/>
                              </a:solidFill>
                              <a:latin typeface="Cambria Math" panose="02040503050406030204" pitchFamily="18" charset="0"/>
                            </a:rPr>
                            <m:t>𝒊</m:t>
                          </m:r>
                        </m:sub>
                      </m:sSub>
                      <m:r>
                        <a:rPr lang="en-US" sz="1800" i="1">
                          <a:solidFill>
                            <a:schemeClr val="tx1"/>
                          </a:solidFill>
                          <a:latin typeface="Cambria Math" panose="02040503050406030204" pitchFamily="18" charset="0"/>
                        </a:rPr>
                        <m:t>:   </m:t>
                      </m:r>
                      <m:r>
                        <a:rPr lang="en-US" sz="1800" i="1" smtClean="0">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Visual Observation</a:t>
                  </a:r>
                </a:p>
                <a:p>
                  <a:pPr>
                    <a:spcBef>
                      <a:spcPts val="600"/>
                    </a:spcBef>
                    <a:spcAft>
                      <a:spcPts val="600"/>
                    </a:spcAft>
                  </a:pPr>
                  <a14:m>
                    <m:oMath xmlns:m="http://schemas.openxmlformats.org/officeDocument/2006/math">
                      <m:r>
                        <a:rPr lang="en-US" sz="1800" b="1" i="1">
                          <a:solidFill>
                            <a:schemeClr val="tx1"/>
                          </a:solidFill>
                          <a:latin typeface="Cambria Math" panose="02040503050406030204" pitchFamily="18" charset="0"/>
                        </a:rPr>
                        <m:t>   </m:t>
                      </m:r>
                      <m:sSub>
                        <m:sSubPr>
                          <m:ctrlPr>
                            <a:rPr lang="en-US" sz="1800" b="1" i="1" smtClean="0">
                              <a:solidFill>
                                <a:schemeClr val="tx1"/>
                              </a:solidFill>
                              <a:latin typeface="Cambria Math" panose="02040503050406030204" pitchFamily="18" charset="0"/>
                            </a:rPr>
                          </m:ctrlPr>
                        </m:sSubPr>
                        <m:e>
                          <m:r>
                            <a:rPr lang="en-US" sz="1800" b="1">
                              <a:solidFill>
                                <a:schemeClr val="tx1"/>
                              </a:solidFill>
                              <a:latin typeface="Cambria Math" panose="02040503050406030204" pitchFamily="18" charset="0"/>
                            </a:rPr>
                            <m:t>𝐯</m:t>
                          </m:r>
                        </m:e>
                        <m:sub>
                          <m:r>
                            <a:rPr lang="en-US" sz="1800" b="1" i="1" smtClean="0">
                              <a:solidFill>
                                <a:schemeClr val="tx1"/>
                              </a:solidFill>
                              <a:latin typeface="Cambria Math" panose="02040503050406030204" pitchFamily="18" charset="0"/>
                            </a:rPr>
                            <m:t>𝒊</m:t>
                          </m:r>
                        </m:sub>
                      </m:sSub>
                      <m:r>
                        <a:rPr lang="en-US" sz="1800" i="1">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cs typeface="Times New Roman" panose="02020603050405020304" pitchFamily="18" charset="0"/>
                    </a:rPr>
                    <a:t>  Feature Vector</a:t>
                  </a:r>
                </a:p>
                <a:p>
                  <a:pPr>
                    <a:spcBef>
                      <a:spcPts val="600"/>
                    </a:spcBef>
                    <a:spcAft>
                      <a:spcPts val="600"/>
                    </a:spcAft>
                  </a:pPr>
                  <a14:m>
                    <m:oMath xmlns:m="http://schemas.openxmlformats.org/officeDocument/2006/math">
                      <m:r>
                        <a:rPr lang="en-US" sz="1800" b="1" i="1">
                          <a:solidFill>
                            <a:schemeClr val="tx1"/>
                          </a:solidFill>
                          <a:latin typeface="Cambria Math" panose="02040503050406030204" pitchFamily="18" charset="0"/>
                        </a:rPr>
                        <m:t>   </m:t>
                      </m:r>
                      <m:sSub>
                        <m:sSubPr>
                          <m:ctrlPr>
                            <a:rPr lang="en-US" sz="1800" b="1" i="1" smtClean="0">
                              <a:solidFill>
                                <a:schemeClr val="tx1"/>
                              </a:solidFill>
                              <a:latin typeface="Cambria Math" panose="02040503050406030204" pitchFamily="18" charset="0"/>
                            </a:rPr>
                          </m:ctrlPr>
                        </m:sSubPr>
                        <m:e>
                          <m:r>
                            <a:rPr lang="en-US" sz="1800" b="1">
                              <a:solidFill>
                                <a:schemeClr val="tx1"/>
                              </a:solidFill>
                              <a:latin typeface="Cambria Math" panose="02040503050406030204" pitchFamily="18" charset="0"/>
                            </a:rPr>
                            <m:t>𝐡</m:t>
                          </m:r>
                        </m:e>
                        <m:sub>
                          <m:r>
                            <a:rPr lang="en-US" sz="1800" b="1" i="1" smtClean="0">
                              <a:solidFill>
                                <a:schemeClr val="tx1"/>
                              </a:solidFill>
                              <a:latin typeface="Cambria Math" panose="02040503050406030204" pitchFamily="18" charset="0"/>
                            </a:rPr>
                            <m:t>𝒊</m:t>
                          </m:r>
                        </m:sub>
                      </m:sSub>
                      <m:r>
                        <a:rPr lang="en-US" sz="1800" i="1">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cs typeface="Times New Roman" panose="02020603050405020304" pitchFamily="18" charset="0"/>
                    </a:rPr>
                    <a:t> LSTM State</a:t>
                  </a:r>
                </a:p>
                <a:p>
                  <a:pPr>
                    <a:spcBef>
                      <a:spcPts val="600"/>
                    </a:spcBef>
                    <a:spcAft>
                      <a:spcPts val="600"/>
                    </a:spcAft>
                  </a:pPr>
                  <a14:m>
                    <m:oMath xmlns:m="http://schemas.openxmlformats.org/officeDocument/2006/math">
                      <m:r>
                        <a:rPr lang="en-US" sz="1800" i="1">
                          <a:solidFill>
                            <a:schemeClr val="tx1"/>
                          </a:solidFill>
                          <a:latin typeface="Cambria Math" panose="02040503050406030204" pitchFamily="18" charset="0"/>
                        </a:rPr>
                        <m:t>𝑓</m:t>
                      </m:r>
                      <m:d>
                        <m:dPr>
                          <m:ctrlPr>
                            <a:rPr lang="en-US" sz="1800" i="1">
                              <a:solidFill>
                                <a:schemeClr val="tx1"/>
                              </a:solidFill>
                              <a:latin typeface="Cambria Math" panose="02040503050406030204" pitchFamily="18" charset="0"/>
                            </a:rPr>
                          </m:ctrlPr>
                        </m:dPr>
                        <m:e>
                          <m:sSub>
                            <m:sSubPr>
                              <m:ctrlPr>
                                <a:rPr lang="en-US" sz="1800" b="1" i="1" smtClean="0">
                                  <a:solidFill>
                                    <a:schemeClr val="tx1"/>
                                  </a:solidFill>
                                  <a:latin typeface="Cambria Math" panose="02040503050406030204" pitchFamily="18" charset="0"/>
                                </a:rPr>
                              </m:ctrlPr>
                            </m:sSubPr>
                            <m:e>
                              <m:r>
                                <a:rPr lang="en-US" sz="1800" b="1" i="0">
                                  <a:solidFill>
                                    <a:schemeClr val="tx1"/>
                                  </a:solidFill>
                                  <a:latin typeface="Cambria Math" panose="02040503050406030204" pitchFamily="18" charset="0"/>
                                </a:rPr>
                                <m:t>𝐗</m:t>
                              </m:r>
                            </m:e>
                            <m:sub>
                              <m:r>
                                <a:rPr lang="en-US" sz="1800" b="1" i="1" smtClean="0">
                                  <a:solidFill>
                                    <a:schemeClr val="tx1"/>
                                  </a:solidFill>
                                  <a:latin typeface="Cambria Math" panose="02040503050406030204" pitchFamily="18" charset="0"/>
                                </a:rPr>
                                <m:t>𝒊</m:t>
                              </m:r>
                            </m:sub>
                          </m:sSub>
                        </m:e>
                      </m:d>
                      <m:r>
                        <a:rPr lang="en-US" sz="1800" i="1">
                          <a:solidFill>
                            <a:schemeClr val="tx1"/>
                          </a:solidFill>
                          <a:latin typeface="Cambria Math" panose="02040503050406030204" pitchFamily="18" charset="0"/>
                        </a:rPr>
                        <m:t>:</m:t>
                      </m:r>
                    </m:oMath>
                  </a14:m>
                  <a:r>
                    <a:rPr lang="en-US" sz="1800" dirty="0">
                      <a:solidFill>
                        <a:schemeClr val="tx1"/>
                      </a:solidFill>
                      <a:latin typeface="Times New Roman" panose="02020603050405020304" pitchFamily="18" charset="0"/>
                      <a:cs typeface="Times New Roman" panose="02020603050405020304" pitchFamily="18" charset="0"/>
                    </a:rPr>
                    <a:t> Temporal Location</a:t>
                  </a:r>
                  <a:endParaRPr lang="en-US" sz="18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2" name="Rectangle 111"/>
                <p:cNvSpPr>
                  <a:spLocks noRot="1" noChangeAspect="1" noMove="1" noResize="1" noEditPoints="1" noAdjustHandles="1" noChangeArrowheads="1" noChangeShapeType="1" noTextEdit="1"/>
                </p:cNvSpPr>
                <p:nvPr/>
              </p:nvSpPr>
              <p:spPr>
                <a:xfrm>
                  <a:off x="8105303" y="954707"/>
                  <a:ext cx="2739708" cy="3191090"/>
                </a:xfrm>
                <a:prstGeom prst="rect">
                  <a:avLst/>
                </a:prstGeom>
                <a:blipFill>
                  <a:blip r:embed="rId9"/>
                  <a:stretch>
                    <a:fillRect/>
                  </a:stretch>
                </a:blipFill>
                <a:ln cmpd="sng">
                  <a:solidFill>
                    <a:schemeClr val="tx1"/>
                  </a:solidFill>
                  <a:prstDash val="dash"/>
                </a:ln>
              </p:spPr>
              <p:txBody>
                <a:bodyPr/>
                <a:lstStyle/>
                <a:p>
                  <a:r>
                    <a:rPr lang="en-US">
                      <a:noFill/>
                    </a:rPr>
                    <a:t> </a:t>
                  </a:r>
                </a:p>
              </p:txBody>
            </p:sp>
          </mc:Fallback>
        </mc:AlternateContent>
        <p:sp>
          <p:nvSpPr>
            <p:cNvPr id="113" name="Trapezoid 112"/>
            <p:cNvSpPr>
              <a:spLocks noChangeAspect="1"/>
            </p:cNvSpPr>
            <p:nvPr/>
          </p:nvSpPr>
          <p:spPr>
            <a:xfrm>
              <a:off x="8397462" y="1546999"/>
              <a:ext cx="287705" cy="245576"/>
            </a:xfrm>
            <a:prstGeom prst="trapezoid">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114" name="Rectangle 113"/>
            <p:cNvSpPr>
              <a:spLocks noChangeAspect="1"/>
            </p:cNvSpPr>
            <p:nvPr/>
          </p:nvSpPr>
          <p:spPr>
            <a:xfrm flipH="1">
              <a:off x="8397462" y="1072865"/>
              <a:ext cx="287705" cy="287705"/>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accent1"/>
                </a:solidFill>
              </a:endParaRPr>
            </a:p>
          </p:txBody>
        </p:sp>
        <p:sp>
          <p:nvSpPr>
            <p:cNvPr id="115" name="Rectangle 114"/>
            <p:cNvSpPr>
              <a:spLocks/>
            </p:cNvSpPr>
            <p:nvPr/>
          </p:nvSpPr>
          <p:spPr>
            <a:xfrm>
              <a:off x="8397462" y="2053818"/>
              <a:ext cx="287705" cy="119979"/>
            </a:xfrm>
            <a:prstGeom prst="rect">
              <a:avLst/>
            </a:prstGeom>
            <a:solidFill>
              <a:srgbClr val="FB9A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grpSp>
      <p:sp>
        <p:nvSpPr>
          <p:cNvPr id="242" name="Rectangle 241"/>
          <p:cNvSpPr>
            <a:spLocks/>
          </p:cNvSpPr>
          <p:nvPr/>
        </p:nvSpPr>
        <p:spPr>
          <a:xfrm>
            <a:off x="3428838" y="5487769"/>
            <a:ext cx="189186" cy="283779"/>
          </a:xfrm>
          <a:prstGeom prst="rect">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243" name="Straight Arrow Connector 257"/>
          <p:cNvCxnSpPr>
            <a:stCxn id="304" idx="4"/>
          </p:cNvCxnSpPr>
          <p:nvPr/>
        </p:nvCxnSpPr>
        <p:spPr>
          <a:xfrm rot="5400000" flipH="1" flipV="1">
            <a:off x="6269362" y="-685577"/>
            <a:ext cx="795580" cy="3855038"/>
          </a:xfrm>
          <a:prstGeom prst="bentConnector3">
            <a:avLst>
              <a:gd name="adj1" fmla="val 50000"/>
            </a:avLst>
          </a:prstGeom>
          <a:ln w="31750">
            <a:solidFill>
              <a:srgbClr val="33A02C"/>
            </a:solidFill>
            <a:tailEnd type="triangle"/>
          </a:ln>
        </p:spPr>
        <p:style>
          <a:lnRef idx="1">
            <a:schemeClr val="accent1"/>
          </a:lnRef>
          <a:fillRef idx="0">
            <a:schemeClr val="accent1"/>
          </a:fillRef>
          <a:effectRef idx="0">
            <a:schemeClr val="accent1"/>
          </a:effectRef>
          <a:fontRef idx="minor">
            <a:schemeClr val="tx1"/>
          </a:fontRef>
        </p:style>
      </p:cxnSp>
      <p:grpSp>
        <p:nvGrpSpPr>
          <p:cNvPr id="244" name="Group 243"/>
          <p:cNvGrpSpPr/>
          <p:nvPr/>
        </p:nvGrpSpPr>
        <p:grpSpPr>
          <a:xfrm>
            <a:off x="4626380" y="1350907"/>
            <a:ext cx="1140011" cy="845190"/>
            <a:chOff x="4435337" y="1322467"/>
            <a:chExt cx="1102011" cy="817017"/>
          </a:xfrm>
        </p:grpSpPr>
        <mc:AlternateContent xmlns:mc="http://schemas.openxmlformats.org/markup-compatibility/2006" xmlns:a14="http://schemas.microsoft.com/office/drawing/2010/main">
          <mc:Choice Requires="a14">
            <p:sp>
              <p:nvSpPr>
                <p:cNvPr id="245" name="TextBox 244"/>
                <p:cNvSpPr txBox="1"/>
                <p:nvPr/>
              </p:nvSpPr>
              <p:spPr>
                <a:xfrm>
                  <a:off x="4731298" y="1861305"/>
                  <a:ext cx="48799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−1</m:t>
                            </m:r>
                          </m:sub>
                        </m:sSub>
                      </m:oMath>
                    </m:oMathPara>
                  </a14:m>
                  <a:endParaRPr lang="en-US" sz="1870" dirty="0">
                    <a:solidFill>
                      <a:prstClr val="black"/>
                    </a:solidFill>
                  </a:endParaRPr>
                </a:p>
              </p:txBody>
            </p:sp>
          </mc:Choice>
          <mc:Fallback xmlns="">
            <p:sp>
              <p:nvSpPr>
                <p:cNvPr id="245" name="TextBox 244"/>
                <p:cNvSpPr txBox="1">
                  <a:spLocks noRot="1" noChangeAspect="1" noMove="1" noResize="1" noEditPoints="1" noAdjustHandles="1" noChangeArrowheads="1" noChangeShapeType="1" noTextEdit="1"/>
                </p:cNvSpPr>
                <p:nvPr/>
              </p:nvSpPr>
              <p:spPr>
                <a:xfrm>
                  <a:off x="4731298" y="1861305"/>
                  <a:ext cx="487990" cy="278179"/>
                </a:xfrm>
                <a:prstGeom prst="rect">
                  <a:avLst/>
                </a:prstGeom>
                <a:blipFill>
                  <a:blip r:embed="rId10"/>
                  <a:stretch>
                    <a:fillRect l="-10843" r="-3614" b="-19149"/>
                  </a:stretch>
                </a:blipFill>
              </p:spPr>
              <p:txBody>
                <a:bodyPr/>
                <a:lstStyle/>
                <a:p>
                  <a:r>
                    <a:rPr lang="en-US">
                      <a:noFill/>
                    </a:rPr>
                    <a:t> </a:t>
                  </a:r>
                </a:p>
              </p:txBody>
            </p:sp>
          </mc:Fallback>
        </mc:AlternateContent>
        <p:cxnSp>
          <p:nvCxnSpPr>
            <p:cNvPr id="246" name="Straight Arrow Connector 245"/>
            <p:cNvCxnSpPr/>
            <p:nvPr/>
          </p:nvCxnSpPr>
          <p:spPr>
            <a:xfrm>
              <a:off x="4435337" y="1867588"/>
              <a:ext cx="110201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a:off x="4435337" y="1627474"/>
              <a:ext cx="1097280" cy="0"/>
            </a:xfrm>
            <a:prstGeom prst="straightConnector1">
              <a:avLst/>
            </a:prstGeom>
            <a:ln w="22225">
              <a:solidFill>
                <a:srgbClr val="33A02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8" name="TextBox 247"/>
                <p:cNvSpPr txBox="1"/>
                <p:nvPr/>
              </p:nvSpPr>
              <p:spPr>
                <a:xfrm>
                  <a:off x="4595842" y="1322467"/>
                  <a:ext cx="826169"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33A02C"/>
                                </a:solidFill>
                                <a:latin typeface="Cambria Math" panose="02040503050406030204" pitchFamily="18" charset="0"/>
                              </a:rPr>
                            </m:ctrlPr>
                          </m:sSubPr>
                          <m:e>
                            <m:r>
                              <a:rPr lang="en-US" sz="1870" i="1">
                                <a:solidFill>
                                  <a:srgbClr val="33A02C"/>
                                </a:solidFill>
                                <a:latin typeface="Cambria Math" panose="02040503050406030204" pitchFamily="18" charset="0"/>
                              </a:rPr>
                              <m:t>𝑓</m:t>
                            </m:r>
                            <m:r>
                              <a:rPr lang="en-US" sz="1870" i="1">
                                <a:solidFill>
                                  <a:srgbClr val="33A02C"/>
                                </a:solidFill>
                                <a:latin typeface="Cambria Math" panose="02040503050406030204" pitchFamily="18" charset="0"/>
                              </a:rPr>
                              <m:t>(</m:t>
                            </m:r>
                            <m:r>
                              <a:rPr lang="en-US" sz="1870" b="1" i="0">
                                <a:solidFill>
                                  <a:srgbClr val="33A02C"/>
                                </a:solidFill>
                                <a:latin typeface="Cambria Math" panose="02040503050406030204" pitchFamily="18" charset="0"/>
                              </a:rPr>
                              <m:t>𝐗</m:t>
                            </m:r>
                          </m:e>
                          <m:sub>
                            <m:r>
                              <a:rPr lang="en-US" sz="1870" i="1">
                                <a:solidFill>
                                  <a:srgbClr val="33A02C"/>
                                </a:solidFill>
                                <a:latin typeface="Cambria Math" panose="02040503050406030204" pitchFamily="18" charset="0"/>
                              </a:rPr>
                              <m:t>𝑖</m:t>
                            </m:r>
                            <m:r>
                              <a:rPr lang="en-US" sz="1870" i="1">
                                <a:solidFill>
                                  <a:srgbClr val="33A02C"/>
                                </a:solidFill>
                                <a:latin typeface="Cambria Math" panose="02040503050406030204" pitchFamily="18" charset="0"/>
                              </a:rPr>
                              <m:t>−1</m:t>
                            </m:r>
                          </m:sub>
                        </m:sSub>
                        <m:r>
                          <a:rPr lang="en-US" sz="1870" i="1">
                            <a:solidFill>
                              <a:srgbClr val="33A02C"/>
                            </a:solidFill>
                            <a:latin typeface="Cambria Math" panose="02040503050406030204" pitchFamily="18" charset="0"/>
                          </a:rPr>
                          <m:t>)</m:t>
                        </m:r>
                      </m:oMath>
                    </m:oMathPara>
                  </a14:m>
                  <a:endParaRPr lang="en-US" sz="1870" dirty="0">
                    <a:solidFill>
                      <a:srgbClr val="33A02C"/>
                    </a:solidFill>
                  </a:endParaRPr>
                </a:p>
              </p:txBody>
            </p:sp>
          </mc:Choice>
          <mc:Fallback xmlns="">
            <p:sp>
              <p:nvSpPr>
                <p:cNvPr id="248" name="TextBox 247"/>
                <p:cNvSpPr txBox="1">
                  <a:spLocks noRot="1" noChangeAspect="1" noMove="1" noResize="1" noEditPoints="1" noAdjustHandles="1" noChangeArrowheads="1" noChangeShapeType="1" noTextEdit="1"/>
                </p:cNvSpPr>
                <p:nvPr/>
              </p:nvSpPr>
              <p:spPr>
                <a:xfrm>
                  <a:off x="4595842" y="1322467"/>
                  <a:ext cx="826169" cy="278179"/>
                </a:xfrm>
                <a:prstGeom prst="rect">
                  <a:avLst/>
                </a:prstGeom>
                <a:blipFill>
                  <a:blip r:embed="rId11"/>
                  <a:stretch>
                    <a:fillRect l="-9286" t="-2128" r="-10000" b="-38298"/>
                  </a:stretch>
                </a:blipFill>
              </p:spPr>
              <p:txBody>
                <a:bodyPr/>
                <a:lstStyle/>
                <a:p>
                  <a:r>
                    <a:rPr lang="en-US">
                      <a:noFill/>
                    </a:rPr>
                    <a:t> </a:t>
                  </a:r>
                </a:p>
              </p:txBody>
            </p:sp>
          </mc:Fallback>
        </mc:AlternateContent>
      </p:grpSp>
      <p:sp>
        <p:nvSpPr>
          <p:cNvPr id="249" name="Rectangle 248"/>
          <p:cNvSpPr>
            <a:spLocks noChangeAspect="1"/>
          </p:cNvSpPr>
          <p:nvPr/>
        </p:nvSpPr>
        <p:spPr>
          <a:xfrm>
            <a:off x="3673287" y="1379207"/>
            <a:ext cx="945931" cy="835667"/>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dirty="0">
              <a:solidFill>
                <a:srgbClr val="5B9BD5"/>
              </a:solidFill>
            </a:endParaRPr>
          </a:p>
        </p:txBody>
      </p:sp>
      <p:grpSp>
        <p:nvGrpSpPr>
          <p:cNvPr id="250" name="Group 249"/>
          <p:cNvGrpSpPr/>
          <p:nvPr/>
        </p:nvGrpSpPr>
        <p:grpSpPr>
          <a:xfrm>
            <a:off x="4111169" y="2219803"/>
            <a:ext cx="561911" cy="437143"/>
            <a:chOff x="3937288" y="2162437"/>
            <a:chExt cx="543179" cy="422579"/>
          </a:xfrm>
        </p:grpSpPr>
        <mc:AlternateContent xmlns:mc="http://schemas.openxmlformats.org/markup-compatibility/2006" xmlns:a14="http://schemas.microsoft.com/office/drawing/2010/main">
          <mc:Choice Requires="a14">
            <p:sp>
              <p:nvSpPr>
                <p:cNvPr id="251" name="TextBox 250"/>
                <p:cNvSpPr txBox="1"/>
                <p:nvPr/>
              </p:nvSpPr>
              <p:spPr>
                <a:xfrm>
                  <a:off x="4019316" y="2173730"/>
                  <a:ext cx="461151" cy="278184"/>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𝐯</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−1</m:t>
                            </m:r>
                          </m:sub>
                        </m:sSub>
                      </m:oMath>
                    </m:oMathPara>
                  </a14:m>
                  <a:endParaRPr lang="en-US" sz="1870" dirty="0">
                    <a:solidFill>
                      <a:prstClr val="black"/>
                    </a:solidFill>
                  </a:endParaRPr>
                </a:p>
              </p:txBody>
            </p:sp>
          </mc:Choice>
          <mc:Fallback xmlns="">
            <p:sp>
              <p:nvSpPr>
                <p:cNvPr id="251" name="TextBox 250"/>
                <p:cNvSpPr txBox="1">
                  <a:spLocks noRot="1" noChangeAspect="1" noMove="1" noResize="1" noEditPoints="1" noAdjustHandles="1" noChangeArrowheads="1" noChangeShapeType="1" noTextEdit="1"/>
                </p:cNvSpPr>
                <p:nvPr/>
              </p:nvSpPr>
              <p:spPr>
                <a:xfrm>
                  <a:off x="4019316" y="2173730"/>
                  <a:ext cx="461151" cy="278184"/>
                </a:xfrm>
                <a:prstGeom prst="rect">
                  <a:avLst/>
                </a:prstGeom>
                <a:blipFill>
                  <a:blip r:embed="rId12"/>
                  <a:stretch>
                    <a:fillRect l="-6329" r="-2532" b="-19149"/>
                  </a:stretch>
                </a:blipFill>
              </p:spPr>
              <p:txBody>
                <a:bodyPr/>
                <a:lstStyle/>
                <a:p>
                  <a:r>
                    <a:rPr lang="en-US">
                      <a:noFill/>
                    </a:rPr>
                    <a:t> </a:t>
                  </a:r>
                </a:p>
              </p:txBody>
            </p:sp>
          </mc:Fallback>
        </mc:AlternateContent>
        <p:cxnSp>
          <p:nvCxnSpPr>
            <p:cNvPr id="252" name="Straight Arrow Connector 251"/>
            <p:cNvCxnSpPr/>
            <p:nvPr/>
          </p:nvCxnSpPr>
          <p:spPr>
            <a:xfrm flipV="1">
              <a:off x="3937288" y="2162437"/>
              <a:ext cx="0" cy="4225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3" name="Curved Connector 397"/>
          <p:cNvCxnSpPr/>
          <p:nvPr/>
        </p:nvCxnSpPr>
        <p:spPr>
          <a:xfrm rot="5400000" flipH="1" flipV="1">
            <a:off x="3506326" y="4973398"/>
            <a:ext cx="662152" cy="612648"/>
          </a:xfrm>
          <a:prstGeom prst="bentConnector3">
            <a:avLst/>
          </a:prstGeom>
          <a:ln w="31750">
            <a:solidFill>
              <a:srgbClr val="FF7F00"/>
            </a:solidFill>
            <a:tailEnd type="triangle"/>
          </a:ln>
        </p:spPr>
        <p:style>
          <a:lnRef idx="1">
            <a:schemeClr val="accent1"/>
          </a:lnRef>
          <a:fillRef idx="0">
            <a:schemeClr val="accent1"/>
          </a:fillRef>
          <a:effectRef idx="0">
            <a:schemeClr val="accent1"/>
          </a:effectRef>
          <a:fontRef idx="minor">
            <a:schemeClr val="tx1"/>
          </a:fontRef>
        </p:style>
      </p:cxnSp>
      <p:grpSp>
        <p:nvGrpSpPr>
          <p:cNvPr id="254" name="Group 253"/>
          <p:cNvGrpSpPr/>
          <p:nvPr/>
        </p:nvGrpSpPr>
        <p:grpSpPr>
          <a:xfrm>
            <a:off x="3318379" y="3749040"/>
            <a:ext cx="1746491" cy="851337"/>
            <a:chOff x="3465038" y="3752926"/>
            <a:chExt cx="1688275" cy="822960"/>
          </a:xfrm>
        </p:grpSpPr>
        <mc:AlternateContent xmlns:mc="http://schemas.openxmlformats.org/markup-compatibility/2006" xmlns:a14="http://schemas.microsoft.com/office/drawing/2010/main">
          <mc:Choice Requires="a14">
            <p:sp>
              <p:nvSpPr>
                <p:cNvPr id="255" name="TextBox 254"/>
                <p:cNvSpPr txBox="1"/>
                <p:nvPr/>
              </p:nvSpPr>
              <p:spPr>
                <a:xfrm>
                  <a:off x="4653174" y="3965067"/>
                  <a:ext cx="500139"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𝐗</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−1</m:t>
                            </m:r>
                          </m:sub>
                        </m:sSub>
                      </m:oMath>
                    </m:oMathPara>
                  </a14:m>
                  <a:endParaRPr lang="en-US" sz="1870" dirty="0">
                    <a:solidFill>
                      <a:prstClr val="black"/>
                    </a:solidFill>
                  </a:endParaRPr>
                </a:p>
              </p:txBody>
            </p:sp>
          </mc:Choice>
          <mc:Fallback xmlns="">
            <p:sp>
              <p:nvSpPr>
                <p:cNvPr id="255" name="TextBox 254"/>
                <p:cNvSpPr txBox="1">
                  <a:spLocks noRot="1" noChangeAspect="1" noMove="1" noResize="1" noEditPoints="1" noAdjustHandles="1" noChangeArrowheads="1" noChangeShapeType="1" noTextEdit="1"/>
                </p:cNvSpPr>
                <p:nvPr/>
              </p:nvSpPr>
              <p:spPr>
                <a:xfrm>
                  <a:off x="4653174" y="3965067"/>
                  <a:ext cx="500139" cy="278179"/>
                </a:xfrm>
                <a:prstGeom prst="rect">
                  <a:avLst/>
                </a:prstGeom>
                <a:blipFill>
                  <a:blip r:embed="rId13"/>
                  <a:stretch>
                    <a:fillRect l="-10588" r="-2353" b="-17021"/>
                  </a:stretch>
                </a:blipFill>
              </p:spPr>
              <p:txBody>
                <a:bodyPr/>
                <a:lstStyle/>
                <a:p>
                  <a:r>
                    <a:rPr lang="en-US">
                      <a:noFill/>
                    </a:rPr>
                    <a:t> </a:t>
                  </a:r>
                </a:p>
              </p:txBody>
            </p:sp>
          </mc:Fallback>
        </mc:AlternateContent>
        <p:sp>
          <p:nvSpPr>
            <p:cNvPr id="256" name="Rectangle 255"/>
            <p:cNvSpPr/>
            <p:nvPr/>
          </p:nvSpPr>
          <p:spPr>
            <a:xfrm>
              <a:off x="3465038" y="3752926"/>
              <a:ext cx="1440180" cy="822960"/>
            </a:xfrm>
            <a:prstGeom prst="rect">
              <a:avLst/>
            </a:prstGeom>
            <a:blipFill>
              <a:blip r:embed="rId14"/>
              <a:stretch>
                <a:fillRect/>
              </a:stretch>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isometricOffAxis2Right">
                <a:rot lat="1075750" lon="18075353" rev="9732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grpSp>
        <p:nvGrpSpPr>
          <p:cNvPr id="257" name="Group 256"/>
          <p:cNvGrpSpPr/>
          <p:nvPr/>
        </p:nvGrpSpPr>
        <p:grpSpPr>
          <a:xfrm>
            <a:off x="242232" y="69964"/>
            <a:ext cx="13243034" cy="770613"/>
            <a:chOff x="178912" y="80566"/>
            <a:chExt cx="12801600" cy="744926"/>
          </a:xfrm>
        </p:grpSpPr>
        <p:sp>
          <p:nvSpPr>
            <p:cNvPr id="258" name="Rectangle 257"/>
            <p:cNvSpPr/>
            <p:nvPr/>
          </p:nvSpPr>
          <p:spPr>
            <a:xfrm>
              <a:off x="5778627" y="550141"/>
              <a:ext cx="707136" cy="274320"/>
            </a:xfrm>
            <a:prstGeom prst="rect">
              <a:avLst/>
            </a:prstGeom>
            <a:solidFill>
              <a:srgbClr val="FB9A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nvGrpSpPr>
            <p:cNvPr id="259" name="Group 258"/>
            <p:cNvGrpSpPr/>
            <p:nvPr/>
          </p:nvGrpSpPr>
          <p:grpSpPr>
            <a:xfrm>
              <a:off x="178912" y="80566"/>
              <a:ext cx="12801600" cy="744926"/>
              <a:chOff x="247683" y="4623317"/>
              <a:chExt cx="12801601" cy="744926"/>
            </a:xfrm>
          </p:grpSpPr>
          <p:sp>
            <p:nvSpPr>
              <p:cNvPr id="260" name="Rectangle 259"/>
              <p:cNvSpPr/>
              <p:nvPr/>
            </p:nvSpPr>
            <p:spPr>
              <a:xfrm>
                <a:off x="247683" y="5093923"/>
                <a:ext cx="12801601" cy="274320"/>
              </a:xfrm>
              <a:prstGeom prst="rect">
                <a:avLst/>
              </a:prstGeom>
              <a:no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261" name="Straight Arrow Connector 260"/>
              <p:cNvCxnSpPr/>
              <p:nvPr/>
            </p:nvCxnSpPr>
            <p:spPr>
              <a:xfrm>
                <a:off x="247683" y="4989565"/>
                <a:ext cx="12801601"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2" name="Rectangle 261"/>
                  <p:cNvSpPr>
                    <a:spLocks noChangeAspect="1"/>
                  </p:cNvSpPr>
                  <p:nvPr/>
                </p:nvSpPr>
                <p:spPr>
                  <a:xfrm>
                    <a:off x="11504487" y="4623317"/>
                    <a:ext cx="595773" cy="380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spAutoFit/>
                  </a:bodyPr>
                  <a:lstStyle/>
                  <a:p>
                    <a:pPr defTabSz="950297"/>
                    <a14:m>
                      <m:oMathPara xmlns:m="http://schemas.openxmlformats.org/officeDocument/2006/math">
                        <m:oMathParaPr>
                          <m:jc m:val="centerGroup"/>
                        </m:oMathParaPr>
                        <m:oMath xmlns:m="http://schemas.openxmlformats.org/officeDocument/2006/math">
                          <m:r>
                            <m:rPr>
                              <m:sty m:val="p"/>
                            </m:rPr>
                            <a:rPr lang="en-US" sz="1870" b="0" i="0" smtClean="0">
                              <a:solidFill>
                                <a:prstClr val="black"/>
                              </a:solidFill>
                              <a:latin typeface="Cambria Math" panose="02040503050406030204" pitchFamily="18" charset="0"/>
                            </a:rPr>
                            <m:t>Video</m:t>
                          </m:r>
                          <m:r>
                            <a:rPr lang="en-US" sz="1870" b="0" i="0" smtClean="0">
                              <a:solidFill>
                                <a:prstClr val="black"/>
                              </a:solidFill>
                              <a:latin typeface="Cambria Math" panose="02040503050406030204" pitchFamily="18" charset="0"/>
                            </a:rPr>
                            <m:t> </m:t>
                          </m:r>
                          <m:r>
                            <m:rPr>
                              <m:sty m:val="p"/>
                            </m:rPr>
                            <a:rPr lang="en-US" sz="1870" b="0" i="0" smtClean="0">
                              <a:solidFill>
                                <a:prstClr val="black"/>
                              </a:solidFill>
                              <a:latin typeface="Cambria Math" panose="02040503050406030204" pitchFamily="18" charset="0"/>
                            </a:rPr>
                            <m:t>Time</m:t>
                          </m:r>
                        </m:oMath>
                      </m:oMathPara>
                    </a14:m>
                    <a:endParaRPr lang="en-US" sz="1870" dirty="0">
                      <a:solidFill>
                        <a:prstClr val="black"/>
                      </a:solidFill>
                    </a:endParaRPr>
                  </a:p>
                </p:txBody>
              </p:sp>
            </mc:Choice>
            <mc:Fallback xmlns="">
              <p:sp>
                <p:nvSpPr>
                  <p:cNvPr id="262" name="Rectangle 261"/>
                  <p:cNvSpPr>
                    <a:spLocks noRot="1" noChangeAspect="1" noMove="1" noResize="1" noEditPoints="1" noAdjustHandles="1" noChangeArrowheads="1" noChangeShapeType="1" noTextEdit="1"/>
                  </p:cNvSpPr>
                  <p:nvPr/>
                </p:nvSpPr>
                <p:spPr>
                  <a:xfrm>
                    <a:off x="11504487" y="4623317"/>
                    <a:ext cx="595773" cy="380104"/>
                  </a:xfrm>
                  <a:prstGeom prst="rect">
                    <a:avLst/>
                  </a:prstGeom>
                  <a:blipFill>
                    <a:blip r:embed="rId15"/>
                    <a:stretch>
                      <a:fillRect r="-116832"/>
                    </a:stretch>
                  </a:blipFill>
                  <a:ln>
                    <a:noFill/>
                  </a:ln>
                </p:spPr>
                <p:txBody>
                  <a:bodyPr/>
                  <a:lstStyle/>
                  <a:p>
                    <a:r>
                      <a:rPr lang="en-US">
                        <a:noFill/>
                      </a:rPr>
                      <a:t> </a:t>
                    </a:r>
                  </a:p>
                </p:txBody>
              </p:sp>
            </mc:Fallback>
          </mc:AlternateContent>
        </p:grpSp>
      </p:grpSp>
      <p:grpSp>
        <p:nvGrpSpPr>
          <p:cNvPr id="263" name="Group 262"/>
          <p:cNvGrpSpPr/>
          <p:nvPr/>
        </p:nvGrpSpPr>
        <p:grpSpPr>
          <a:xfrm>
            <a:off x="243272" y="5478181"/>
            <a:ext cx="13243034" cy="757455"/>
            <a:chOff x="243272" y="5478181"/>
            <a:chExt cx="13243034" cy="757455"/>
          </a:xfrm>
        </p:grpSpPr>
        <mc:AlternateContent xmlns:mc="http://schemas.openxmlformats.org/markup-compatibility/2006" xmlns:a14="http://schemas.microsoft.com/office/drawing/2010/main">
          <mc:Choice Requires="a14">
            <p:sp>
              <p:nvSpPr>
                <p:cNvPr id="264" name="Rectangle 263"/>
                <p:cNvSpPr>
                  <a:spLocks noChangeAspect="1"/>
                </p:cNvSpPr>
                <p:nvPr/>
              </p:nvSpPr>
              <p:spPr>
                <a:xfrm>
                  <a:off x="11887200" y="5842425"/>
                  <a:ext cx="616317" cy="393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spAutoFit/>
                </a:bodyPr>
                <a:lstStyle/>
                <a:p>
                  <a:pPr defTabSz="950297"/>
                  <a14:m>
                    <m:oMathPara xmlns:m="http://schemas.openxmlformats.org/officeDocument/2006/math">
                      <m:oMathParaPr>
                        <m:jc m:val="centerGroup"/>
                      </m:oMathParaPr>
                      <m:oMath xmlns:m="http://schemas.openxmlformats.org/officeDocument/2006/math">
                        <m:r>
                          <m:rPr>
                            <m:sty m:val="p"/>
                          </m:rPr>
                          <a:rPr lang="en-US" sz="1870" b="0" i="0" smtClean="0">
                            <a:solidFill>
                              <a:prstClr val="black"/>
                            </a:solidFill>
                            <a:latin typeface="Cambria Math" panose="02040503050406030204" pitchFamily="18" charset="0"/>
                          </a:rPr>
                          <m:t>Video</m:t>
                        </m:r>
                        <m:r>
                          <a:rPr lang="en-US" sz="1870" b="0" i="0" smtClean="0">
                            <a:solidFill>
                              <a:prstClr val="black"/>
                            </a:solidFill>
                            <a:latin typeface="Cambria Math" panose="02040503050406030204" pitchFamily="18" charset="0"/>
                          </a:rPr>
                          <m:t> </m:t>
                        </m:r>
                        <m:r>
                          <m:rPr>
                            <m:sty m:val="p"/>
                          </m:rPr>
                          <a:rPr lang="en-US" sz="1870" b="0" i="0" smtClean="0">
                            <a:solidFill>
                              <a:prstClr val="black"/>
                            </a:solidFill>
                            <a:latin typeface="Cambria Math" panose="02040503050406030204" pitchFamily="18" charset="0"/>
                          </a:rPr>
                          <m:t>Time</m:t>
                        </m:r>
                      </m:oMath>
                    </m:oMathPara>
                  </a14:m>
                  <a:endParaRPr lang="en-US" sz="1870" dirty="0">
                    <a:solidFill>
                      <a:prstClr val="black"/>
                    </a:solidFill>
                  </a:endParaRPr>
                </a:p>
              </p:txBody>
            </p:sp>
          </mc:Choice>
          <mc:Fallback xmlns="">
            <p:sp>
              <p:nvSpPr>
                <p:cNvPr id="264" name="Rectangle 263"/>
                <p:cNvSpPr>
                  <a:spLocks noRot="1" noChangeAspect="1" noMove="1" noResize="1" noEditPoints="1" noAdjustHandles="1" noChangeArrowheads="1" noChangeShapeType="1" noTextEdit="1"/>
                </p:cNvSpPr>
                <p:nvPr/>
              </p:nvSpPr>
              <p:spPr>
                <a:xfrm>
                  <a:off x="11887200" y="5842425"/>
                  <a:ext cx="616317" cy="393211"/>
                </a:xfrm>
                <a:prstGeom prst="rect">
                  <a:avLst/>
                </a:prstGeom>
                <a:blipFill>
                  <a:blip r:embed="rId16"/>
                  <a:stretch>
                    <a:fillRect r="-116832"/>
                  </a:stretch>
                </a:blipFill>
                <a:ln>
                  <a:noFill/>
                </a:ln>
              </p:spPr>
              <p:txBody>
                <a:bodyPr/>
                <a:lstStyle/>
                <a:p>
                  <a:r>
                    <a:rPr lang="en-US">
                      <a:noFill/>
                    </a:rPr>
                    <a:t> </a:t>
                  </a:r>
                </a:p>
              </p:txBody>
            </p:sp>
          </mc:Fallback>
        </mc:AlternateContent>
        <p:grpSp>
          <p:nvGrpSpPr>
            <p:cNvPr id="265" name="Group 264"/>
            <p:cNvGrpSpPr/>
            <p:nvPr/>
          </p:nvGrpSpPr>
          <p:grpSpPr>
            <a:xfrm>
              <a:off x="243272" y="5478181"/>
              <a:ext cx="13243034" cy="358192"/>
              <a:chOff x="243272" y="5478181"/>
              <a:chExt cx="13243034" cy="358192"/>
            </a:xfrm>
          </p:grpSpPr>
          <p:sp>
            <p:nvSpPr>
              <p:cNvPr id="266" name="Rectangle 265"/>
              <p:cNvSpPr/>
              <p:nvPr/>
            </p:nvSpPr>
            <p:spPr>
              <a:xfrm>
                <a:off x="6035040" y="5478181"/>
                <a:ext cx="731520" cy="283779"/>
              </a:xfrm>
              <a:prstGeom prst="rect">
                <a:avLst/>
              </a:prstGeom>
              <a:solidFill>
                <a:srgbClr val="FB9A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267" name="Straight Arrow Connector 266"/>
              <p:cNvCxnSpPr/>
              <p:nvPr/>
            </p:nvCxnSpPr>
            <p:spPr>
              <a:xfrm>
                <a:off x="243272" y="5836373"/>
                <a:ext cx="13243034"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8" name="Rectangle 267"/>
              <p:cNvSpPr/>
              <p:nvPr/>
            </p:nvSpPr>
            <p:spPr>
              <a:xfrm>
                <a:off x="243272" y="5479247"/>
                <a:ext cx="13243034" cy="283779"/>
              </a:xfrm>
              <a:prstGeom prst="rect">
                <a:avLst/>
              </a:prstGeom>
              <a:no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grpSp>
      <p:grpSp>
        <p:nvGrpSpPr>
          <p:cNvPr id="269" name="Group 268"/>
          <p:cNvGrpSpPr/>
          <p:nvPr/>
        </p:nvGrpSpPr>
        <p:grpSpPr>
          <a:xfrm>
            <a:off x="2513275" y="1329048"/>
            <a:ext cx="1144971" cy="855043"/>
            <a:chOff x="2374254" y="1293202"/>
            <a:chExt cx="1106805" cy="826542"/>
          </a:xfrm>
        </p:grpSpPr>
        <mc:AlternateContent xmlns:mc="http://schemas.openxmlformats.org/markup-compatibility/2006" xmlns:a14="http://schemas.microsoft.com/office/drawing/2010/main">
          <mc:Choice Requires="a14">
            <p:sp>
              <p:nvSpPr>
                <p:cNvPr id="270" name="TextBox 269"/>
                <p:cNvSpPr txBox="1"/>
                <p:nvPr/>
              </p:nvSpPr>
              <p:spPr>
                <a:xfrm>
                  <a:off x="2681973" y="1841565"/>
                  <a:ext cx="48799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−2</m:t>
                            </m:r>
                          </m:sub>
                        </m:sSub>
                      </m:oMath>
                    </m:oMathPara>
                  </a14:m>
                  <a:endParaRPr lang="en-US" sz="1870" dirty="0">
                    <a:solidFill>
                      <a:prstClr val="black"/>
                    </a:solidFill>
                  </a:endParaRPr>
                </a:p>
              </p:txBody>
            </p:sp>
          </mc:Choice>
          <mc:Fallback xmlns="">
            <p:sp>
              <p:nvSpPr>
                <p:cNvPr id="270" name="TextBox 269"/>
                <p:cNvSpPr txBox="1">
                  <a:spLocks noRot="1" noChangeAspect="1" noMove="1" noResize="1" noEditPoints="1" noAdjustHandles="1" noChangeArrowheads="1" noChangeShapeType="1" noTextEdit="1"/>
                </p:cNvSpPr>
                <p:nvPr/>
              </p:nvSpPr>
              <p:spPr>
                <a:xfrm>
                  <a:off x="2681973" y="1841565"/>
                  <a:ext cx="487990" cy="278179"/>
                </a:xfrm>
                <a:prstGeom prst="rect">
                  <a:avLst/>
                </a:prstGeom>
                <a:blipFill>
                  <a:blip r:embed="rId17"/>
                  <a:stretch>
                    <a:fillRect l="-12195" r="-3659" b="-19149"/>
                  </a:stretch>
                </a:blipFill>
              </p:spPr>
              <p:txBody>
                <a:bodyPr/>
                <a:lstStyle/>
                <a:p>
                  <a:r>
                    <a:rPr lang="en-US">
                      <a:noFill/>
                    </a:rPr>
                    <a:t> </a:t>
                  </a:r>
                </a:p>
              </p:txBody>
            </p:sp>
          </mc:Fallback>
        </mc:AlternateContent>
        <p:cxnSp>
          <p:nvCxnSpPr>
            <p:cNvPr id="271" name="Straight Arrow Connector 270"/>
            <p:cNvCxnSpPr/>
            <p:nvPr/>
          </p:nvCxnSpPr>
          <p:spPr>
            <a:xfrm>
              <a:off x="2374254" y="1847848"/>
              <a:ext cx="10972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a:off x="2383779" y="1607734"/>
              <a:ext cx="1097280" cy="0"/>
            </a:xfrm>
            <a:prstGeom prst="straightConnector1">
              <a:avLst/>
            </a:prstGeom>
            <a:ln w="22225">
              <a:solidFill>
                <a:srgbClr val="FF7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3" name="TextBox 272"/>
                <p:cNvSpPr txBox="1"/>
                <p:nvPr/>
              </p:nvSpPr>
              <p:spPr>
                <a:xfrm>
                  <a:off x="2588379" y="1293202"/>
                  <a:ext cx="826168"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FF7F00"/>
                                </a:solidFill>
                                <a:latin typeface="Cambria Math" panose="02040503050406030204" pitchFamily="18" charset="0"/>
                              </a:rPr>
                            </m:ctrlPr>
                          </m:sSubPr>
                          <m:e>
                            <m:r>
                              <a:rPr lang="en-US" sz="1870" i="1">
                                <a:solidFill>
                                  <a:srgbClr val="FF7F00"/>
                                </a:solidFill>
                                <a:latin typeface="Cambria Math" panose="02040503050406030204" pitchFamily="18" charset="0"/>
                              </a:rPr>
                              <m:t>𝑓</m:t>
                            </m:r>
                            <m:r>
                              <a:rPr lang="en-US" sz="1870" i="1">
                                <a:solidFill>
                                  <a:srgbClr val="FF7F00"/>
                                </a:solidFill>
                                <a:latin typeface="Cambria Math" panose="02040503050406030204" pitchFamily="18" charset="0"/>
                              </a:rPr>
                              <m:t>(</m:t>
                            </m:r>
                            <m:r>
                              <a:rPr lang="en-US" sz="1870" b="1" i="0">
                                <a:solidFill>
                                  <a:srgbClr val="FF7F00"/>
                                </a:solidFill>
                                <a:latin typeface="Cambria Math" panose="02040503050406030204" pitchFamily="18" charset="0"/>
                              </a:rPr>
                              <m:t>𝐗</m:t>
                            </m:r>
                          </m:e>
                          <m:sub>
                            <m:r>
                              <a:rPr lang="en-US" sz="1870" i="1">
                                <a:solidFill>
                                  <a:srgbClr val="FF7F00"/>
                                </a:solidFill>
                                <a:latin typeface="Cambria Math" panose="02040503050406030204" pitchFamily="18" charset="0"/>
                              </a:rPr>
                              <m:t>𝑖</m:t>
                            </m:r>
                            <m:r>
                              <a:rPr lang="en-US" sz="1870" i="1">
                                <a:solidFill>
                                  <a:srgbClr val="FF7F00"/>
                                </a:solidFill>
                                <a:latin typeface="Cambria Math" panose="02040503050406030204" pitchFamily="18" charset="0"/>
                              </a:rPr>
                              <m:t>−2</m:t>
                            </m:r>
                          </m:sub>
                        </m:sSub>
                        <m:r>
                          <a:rPr lang="en-US" sz="1870" i="1">
                            <a:solidFill>
                              <a:srgbClr val="FF7F00"/>
                            </a:solidFill>
                            <a:latin typeface="Cambria Math" panose="02040503050406030204" pitchFamily="18" charset="0"/>
                          </a:rPr>
                          <m:t>)</m:t>
                        </m:r>
                      </m:oMath>
                    </m:oMathPara>
                  </a14:m>
                  <a:endParaRPr lang="en-US" sz="1870" dirty="0">
                    <a:solidFill>
                      <a:srgbClr val="FF7F00"/>
                    </a:solidFill>
                  </a:endParaRPr>
                </a:p>
              </p:txBody>
            </p:sp>
          </mc:Choice>
          <mc:Fallback xmlns="">
            <p:sp>
              <p:nvSpPr>
                <p:cNvPr id="273" name="TextBox 272"/>
                <p:cNvSpPr txBox="1">
                  <a:spLocks noRot="1" noChangeAspect="1" noMove="1" noResize="1" noEditPoints="1" noAdjustHandles="1" noChangeArrowheads="1" noChangeShapeType="1" noTextEdit="1"/>
                </p:cNvSpPr>
                <p:nvPr/>
              </p:nvSpPr>
              <p:spPr>
                <a:xfrm>
                  <a:off x="2588379" y="1293202"/>
                  <a:ext cx="826168" cy="278179"/>
                </a:xfrm>
                <a:prstGeom prst="rect">
                  <a:avLst/>
                </a:prstGeom>
                <a:blipFill>
                  <a:blip r:embed="rId18"/>
                  <a:stretch>
                    <a:fillRect l="-9286" t="-2128" r="-10000" b="-38298"/>
                  </a:stretch>
                </a:blipFill>
              </p:spPr>
              <p:txBody>
                <a:bodyPr/>
                <a:lstStyle/>
                <a:p>
                  <a:r>
                    <a:rPr lang="en-US">
                      <a:noFill/>
                    </a:rPr>
                    <a:t> </a:t>
                  </a:r>
                </a:p>
              </p:txBody>
            </p:sp>
          </mc:Fallback>
        </mc:AlternateContent>
      </p:grpSp>
      <p:sp>
        <p:nvSpPr>
          <p:cNvPr id="274" name="Rectangle 273"/>
          <p:cNvSpPr>
            <a:spLocks/>
          </p:cNvSpPr>
          <p:nvPr/>
        </p:nvSpPr>
        <p:spPr>
          <a:xfrm>
            <a:off x="3432014" y="553024"/>
            <a:ext cx="189186" cy="283779"/>
          </a:xfrm>
          <a:prstGeom prst="rect">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275" name="Straight Arrow Connector 257"/>
          <p:cNvCxnSpPr>
            <a:stCxn id="296" idx="4"/>
            <a:endCxn id="274" idx="2"/>
          </p:cNvCxnSpPr>
          <p:nvPr/>
        </p:nvCxnSpPr>
        <p:spPr>
          <a:xfrm rot="5400000" flipH="1" flipV="1">
            <a:off x="2692242" y="798225"/>
            <a:ext cx="795786" cy="872943"/>
          </a:xfrm>
          <a:prstGeom prst="bentConnector3">
            <a:avLst>
              <a:gd name="adj1" fmla="val 50000"/>
            </a:avLst>
          </a:prstGeom>
          <a:ln w="31750">
            <a:solidFill>
              <a:srgbClr val="FF7F00"/>
            </a:solidFill>
            <a:tailEnd type="triangle"/>
          </a:ln>
        </p:spPr>
        <p:style>
          <a:lnRef idx="1">
            <a:schemeClr val="accent1"/>
          </a:lnRef>
          <a:fillRef idx="0">
            <a:schemeClr val="accent1"/>
          </a:fillRef>
          <a:effectRef idx="0">
            <a:schemeClr val="accent1"/>
          </a:effectRef>
          <a:fontRef idx="minor">
            <a:schemeClr val="tx1"/>
          </a:fontRef>
        </p:style>
      </p:cxnSp>
      <p:sp>
        <p:nvSpPr>
          <p:cNvPr id="276" name="Rectangle 275"/>
          <p:cNvSpPr>
            <a:spLocks/>
          </p:cNvSpPr>
          <p:nvPr/>
        </p:nvSpPr>
        <p:spPr>
          <a:xfrm>
            <a:off x="928033" y="5479953"/>
            <a:ext cx="189186" cy="283779"/>
          </a:xfrm>
          <a:prstGeom prst="rect">
            <a:avLst/>
          </a:prstGeom>
          <a:solidFill>
            <a:srgbClr val="8A3C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277" name="Curved Connector 584"/>
          <p:cNvCxnSpPr/>
          <p:nvPr/>
        </p:nvCxnSpPr>
        <p:spPr>
          <a:xfrm rot="5400000" flipH="1" flipV="1">
            <a:off x="1251628" y="4678515"/>
            <a:ext cx="562352" cy="1040524"/>
          </a:xfrm>
          <a:prstGeom prst="bentConnector3">
            <a:avLst/>
          </a:prstGeom>
          <a:ln w="31750">
            <a:solidFill>
              <a:srgbClr val="8A3CC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8" name="TextBox 277"/>
              <p:cNvSpPr txBox="1"/>
              <p:nvPr/>
            </p:nvSpPr>
            <p:spPr>
              <a:xfrm>
                <a:off x="585791" y="5880450"/>
                <a:ext cx="854657"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8A3CC4"/>
                              </a:solidFill>
                              <a:latin typeface="Cambria Math" panose="02040503050406030204" pitchFamily="18" charset="0"/>
                            </a:rPr>
                          </m:ctrlPr>
                        </m:sSubPr>
                        <m:e>
                          <m:r>
                            <a:rPr lang="en-US" sz="1870" i="1">
                              <a:solidFill>
                                <a:srgbClr val="8A3CC4"/>
                              </a:solidFill>
                              <a:latin typeface="Cambria Math" panose="02040503050406030204" pitchFamily="18" charset="0"/>
                            </a:rPr>
                            <m:t>𝑓</m:t>
                          </m:r>
                          <m:r>
                            <a:rPr lang="en-US" sz="1870" i="1">
                              <a:solidFill>
                                <a:srgbClr val="8A3CC4"/>
                              </a:solidFill>
                              <a:latin typeface="Cambria Math" panose="02040503050406030204" pitchFamily="18" charset="0"/>
                            </a:rPr>
                            <m:t>(</m:t>
                          </m:r>
                          <m:r>
                            <a:rPr lang="en-US" sz="1870" b="1" i="0">
                              <a:solidFill>
                                <a:srgbClr val="8A3CC4"/>
                              </a:solidFill>
                              <a:latin typeface="Cambria Math" panose="02040503050406030204" pitchFamily="18" charset="0"/>
                            </a:rPr>
                            <m:t>𝐗</m:t>
                          </m:r>
                        </m:e>
                        <m:sub>
                          <m:r>
                            <a:rPr lang="en-US" sz="1870" i="1">
                              <a:solidFill>
                                <a:srgbClr val="8A3CC4"/>
                              </a:solidFill>
                              <a:latin typeface="Cambria Math" panose="02040503050406030204" pitchFamily="18" charset="0"/>
                            </a:rPr>
                            <m:t>𝑖</m:t>
                          </m:r>
                          <m:r>
                            <a:rPr lang="en-US" sz="1870" i="1">
                              <a:solidFill>
                                <a:srgbClr val="8A3CC4"/>
                              </a:solidFill>
                              <a:latin typeface="Cambria Math" panose="02040503050406030204" pitchFamily="18" charset="0"/>
                            </a:rPr>
                            <m:t>−3</m:t>
                          </m:r>
                        </m:sub>
                      </m:sSub>
                      <m:r>
                        <a:rPr lang="en-US" sz="1870" i="1">
                          <a:solidFill>
                            <a:srgbClr val="8A3CC4"/>
                          </a:solidFill>
                          <a:latin typeface="Cambria Math" panose="02040503050406030204" pitchFamily="18" charset="0"/>
                        </a:rPr>
                        <m:t>)</m:t>
                      </m:r>
                    </m:oMath>
                  </m:oMathPara>
                </a14:m>
                <a:endParaRPr lang="en-US" sz="1870" dirty="0">
                  <a:solidFill>
                    <a:srgbClr val="8A3CC4"/>
                  </a:solidFill>
                </a:endParaRPr>
              </a:p>
            </p:txBody>
          </p:sp>
        </mc:Choice>
        <mc:Fallback xmlns="">
          <p:sp>
            <p:nvSpPr>
              <p:cNvPr id="278" name="TextBox 277"/>
              <p:cNvSpPr txBox="1">
                <a:spLocks noRot="1" noChangeAspect="1" noMove="1" noResize="1" noEditPoints="1" noAdjustHandles="1" noChangeArrowheads="1" noChangeShapeType="1" noTextEdit="1"/>
              </p:cNvSpPr>
              <p:nvPr/>
            </p:nvSpPr>
            <p:spPr>
              <a:xfrm>
                <a:off x="585791" y="5880450"/>
                <a:ext cx="854657" cy="287771"/>
              </a:xfrm>
              <a:prstGeom prst="rect">
                <a:avLst/>
              </a:prstGeom>
              <a:blipFill>
                <a:blip r:embed="rId19"/>
                <a:stretch>
                  <a:fillRect l="-9286" t="-2128" r="-10000" b="-38298"/>
                </a:stretch>
              </a:blipFill>
            </p:spPr>
            <p:txBody>
              <a:bodyPr/>
              <a:lstStyle/>
              <a:p>
                <a:r>
                  <a:rPr lang="en-US">
                    <a:noFill/>
                  </a:rPr>
                  <a:t> </a:t>
                </a:r>
              </a:p>
            </p:txBody>
          </p:sp>
        </mc:Fallback>
      </mc:AlternateContent>
      <p:grpSp>
        <p:nvGrpSpPr>
          <p:cNvPr id="279" name="Group 278"/>
          <p:cNvGrpSpPr/>
          <p:nvPr/>
        </p:nvGrpSpPr>
        <p:grpSpPr>
          <a:xfrm>
            <a:off x="98701" y="1340608"/>
            <a:ext cx="2421574" cy="884388"/>
            <a:chOff x="40165" y="1304377"/>
            <a:chExt cx="2340855" cy="854908"/>
          </a:xfrm>
        </p:grpSpPr>
        <p:sp>
          <p:nvSpPr>
            <p:cNvPr id="280" name="Rectangle 279"/>
            <p:cNvSpPr>
              <a:spLocks noChangeAspect="1"/>
            </p:cNvSpPr>
            <p:nvPr/>
          </p:nvSpPr>
          <p:spPr>
            <a:xfrm>
              <a:off x="1466620" y="1351474"/>
              <a:ext cx="914400" cy="807811"/>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dirty="0">
                <a:solidFill>
                  <a:srgbClr val="5B9BD5"/>
                </a:solidFill>
              </a:endParaRPr>
            </a:p>
          </p:txBody>
        </p:sp>
        <p:grpSp>
          <p:nvGrpSpPr>
            <p:cNvPr id="281" name="Group 280"/>
            <p:cNvGrpSpPr/>
            <p:nvPr/>
          </p:nvGrpSpPr>
          <p:grpSpPr>
            <a:xfrm>
              <a:off x="400621" y="1304377"/>
              <a:ext cx="1050784" cy="817017"/>
              <a:chOff x="6287170" y="1543671"/>
              <a:chExt cx="1050784" cy="817017"/>
            </a:xfrm>
          </p:grpSpPr>
          <mc:AlternateContent xmlns:mc="http://schemas.openxmlformats.org/markup-compatibility/2006" xmlns:a14="http://schemas.microsoft.com/office/drawing/2010/main">
            <mc:Choice Requires="a14">
              <p:sp>
                <p:nvSpPr>
                  <p:cNvPr id="283" name="TextBox 282"/>
                  <p:cNvSpPr txBox="1"/>
                  <p:nvPr/>
                </p:nvSpPr>
                <p:spPr>
                  <a:xfrm>
                    <a:off x="6531904" y="2082509"/>
                    <a:ext cx="48799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−3</m:t>
                              </m:r>
                            </m:sub>
                          </m:sSub>
                        </m:oMath>
                      </m:oMathPara>
                    </a14:m>
                    <a:endParaRPr lang="en-US" sz="1870" dirty="0">
                      <a:solidFill>
                        <a:prstClr val="black"/>
                      </a:solidFill>
                    </a:endParaRPr>
                  </a:p>
                </p:txBody>
              </p:sp>
            </mc:Choice>
            <mc:Fallback xmlns="">
              <p:sp>
                <p:nvSpPr>
                  <p:cNvPr id="283" name="TextBox 282"/>
                  <p:cNvSpPr txBox="1">
                    <a:spLocks noRot="1" noChangeAspect="1" noMove="1" noResize="1" noEditPoints="1" noAdjustHandles="1" noChangeArrowheads="1" noChangeShapeType="1" noTextEdit="1"/>
                  </p:cNvSpPr>
                  <p:nvPr/>
                </p:nvSpPr>
                <p:spPr>
                  <a:xfrm>
                    <a:off x="6531904" y="2082509"/>
                    <a:ext cx="487990" cy="278179"/>
                  </a:xfrm>
                  <a:prstGeom prst="rect">
                    <a:avLst/>
                  </a:prstGeom>
                  <a:blipFill>
                    <a:blip r:embed="rId20"/>
                    <a:stretch>
                      <a:fillRect l="-12048" r="-2410" b="-16667"/>
                    </a:stretch>
                  </a:blipFill>
                </p:spPr>
                <p:txBody>
                  <a:bodyPr/>
                  <a:lstStyle/>
                  <a:p>
                    <a:r>
                      <a:rPr lang="en-US">
                        <a:noFill/>
                      </a:rPr>
                      <a:t> </a:t>
                    </a:r>
                  </a:p>
                </p:txBody>
              </p:sp>
            </mc:Fallback>
          </mc:AlternateContent>
          <p:grpSp>
            <p:nvGrpSpPr>
              <p:cNvPr id="284" name="Group 283"/>
              <p:cNvGrpSpPr/>
              <p:nvPr/>
            </p:nvGrpSpPr>
            <p:grpSpPr>
              <a:xfrm>
                <a:off x="6287170" y="1848678"/>
                <a:ext cx="1050784" cy="240114"/>
                <a:chOff x="6287170" y="1848678"/>
                <a:chExt cx="1050784" cy="240114"/>
              </a:xfrm>
            </p:grpSpPr>
            <p:cxnSp>
              <p:nvCxnSpPr>
                <p:cNvPr id="286" name="Straight Arrow Connector 285"/>
                <p:cNvCxnSpPr/>
                <p:nvPr/>
              </p:nvCxnSpPr>
              <p:spPr>
                <a:xfrm>
                  <a:off x="6287170" y="2088792"/>
                  <a:ext cx="105078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a:off x="6300530" y="1848678"/>
                  <a:ext cx="1037424" cy="0"/>
                </a:xfrm>
                <a:prstGeom prst="straightConnector1">
                  <a:avLst/>
                </a:prstGeom>
                <a:ln w="22225">
                  <a:solidFill>
                    <a:srgbClr val="8A3CC4"/>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5" name="TextBox 284"/>
                  <p:cNvSpPr txBox="1"/>
                  <p:nvPr/>
                </p:nvSpPr>
                <p:spPr>
                  <a:xfrm>
                    <a:off x="6373329" y="1543671"/>
                    <a:ext cx="826168"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7030A0"/>
                                  </a:solidFill>
                                  <a:latin typeface="Cambria Math" panose="02040503050406030204" pitchFamily="18" charset="0"/>
                                </a:rPr>
                              </m:ctrlPr>
                            </m:sSubPr>
                            <m:e>
                              <m:r>
                                <a:rPr lang="en-US" sz="1870" i="1">
                                  <a:solidFill>
                                    <a:srgbClr val="7030A0"/>
                                  </a:solidFill>
                                  <a:latin typeface="Cambria Math" panose="02040503050406030204" pitchFamily="18" charset="0"/>
                                </a:rPr>
                                <m:t>𝑓</m:t>
                              </m:r>
                              <m:r>
                                <a:rPr lang="en-US" sz="1870" i="1">
                                  <a:solidFill>
                                    <a:srgbClr val="7030A0"/>
                                  </a:solidFill>
                                  <a:latin typeface="Cambria Math" panose="02040503050406030204" pitchFamily="18" charset="0"/>
                                </a:rPr>
                                <m:t>(</m:t>
                              </m:r>
                              <m:r>
                                <a:rPr lang="en-US" sz="1870" b="1" i="0">
                                  <a:solidFill>
                                    <a:srgbClr val="7030A0"/>
                                  </a:solidFill>
                                  <a:latin typeface="Cambria Math" panose="02040503050406030204" pitchFamily="18" charset="0"/>
                                </a:rPr>
                                <m:t>𝐗</m:t>
                              </m:r>
                            </m:e>
                            <m:sub>
                              <m:r>
                                <a:rPr lang="en-US" sz="1870" i="1">
                                  <a:solidFill>
                                    <a:srgbClr val="7030A0"/>
                                  </a:solidFill>
                                  <a:latin typeface="Cambria Math" panose="02040503050406030204" pitchFamily="18" charset="0"/>
                                </a:rPr>
                                <m:t>𝑖</m:t>
                              </m:r>
                              <m:r>
                                <a:rPr lang="en-US" sz="1870" i="1">
                                  <a:solidFill>
                                    <a:srgbClr val="7030A0"/>
                                  </a:solidFill>
                                  <a:latin typeface="Cambria Math" panose="02040503050406030204" pitchFamily="18" charset="0"/>
                                </a:rPr>
                                <m:t>−3</m:t>
                              </m:r>
                            </m:sub>
                          </m:sSub>
                          <m:r>
                            <a:rPr lang="en-US" sz="1870" i="1">
                              <a:solidFill>
                                <a:srgbClr val="7030A0"/>
                              </a:solidFill>
                              <a:latin typeface="Cambria Math" panose="02040503050406030204" pitchFamily="18" charset="0"/>
                            </a:rPr>
                            <m:t>)</m:t>
                          </m:r>
                        </m:oMath>
                      </m:oMathPara>
                    </a14:m>
                    <a:endParaRPr lang="en-US" sz="1870" dirty="0">
                      <a:solidFill>
                        <a:srgbClr val="7030A0"/>
                      </a:solidFill>
                    </a:endParaRPr>
                  </a:p>
                </p:txBody>
              </p:sp>
            </mc:Choice>
            <mc:Fallback xmlns="">
              <p:sp>
                <p:nvSpPr>
                  <p:cNvPr id="285" name="TextBox 284"/>
                  <p:cNvSpPr txBox="1">
                    <a:spLocks noRot="1" noChangeAspect="1" noMove="1" noResize="1" noEditPoints="1" noAdjustHandles="1" noChangeArrowheads="1" noChangeShapeType="1" noTextEdit="1"/>
                  </p:cNvSpPr>
                  <p:nvPr/>
                </p:nvSpPr>
                <p:spPr>
                  <a:xfrm>
                    <a:off x="6373329" y="1543671"/>
                    <a:ext cx="826168" cy="278179"/>
                  </a:xfrm>
                  <a:prstGeom prst="rect">
                    <a:avLst/>
                  </a:prstGeom>
                  <a:blipFill>
                    <a:blip r:embed="rId21"/>
                    <a:stretch>
                      <a:fillRect l="-9286" t="-2128" r="-10000" b="-38298"/>
                    </a:stretch>
                  </a:blipFill>
                </p:spPr>
                <p:txBody>
                  <a:bodyPr/>
                  <a:lstStyle/>
                  <a:p>
                    <a:r>
                      <a:rPr lang="en-US">
                        <a:noFill/>
                      </a:rPr>
                      <a:t> </a:t>
                    </a:r>
                  </a:p>
                </p:txBody>
              </p:sp>
            </mc:Fallback>
          </mc:AlternateContent>
        </p:grpSp>
        <p:sp>
          <p:nvSpPr>
            <p:cNvPr id="282" name="Rectangle 281"/>
            <p:cNvSpPr/>
            <p:nvPr/>
          </p:nvSpPr>
          <p:spPr>
            <a:xfrm>
              <a:off x="40165" y="1453477"/>
              <a:ext cx="574196" cy="410753"/>
            </a:xfrm>
            <a:prstGeom prst="rect">
              <a:avLst/>
            </a:prstGeom>
          </p:spPr>
          <p:txBody>
            <a:bodyPr wrap="none">
              <a:spAutoFit/>
            </a:bodyPr>
            <a:lstStyle/>
            <a:p>
              <a:pPr defTabSz="950297"/>
              <a:r>
                <a:rPr lang="en-US" sz="2069" b="1" dirty="0">
                  <a:solidFill>
                    <a:prstClr val="black"/>
                  </a:solidFill>
                </a:rPr>
                <a:t>. . . </a:t>
              </a:r>
            </a:p>
          </p:txBody>
        </p:sp>
      </p:grpSp>
      <p:grpSp>
        <p:nvGrpSpPr>
          <p:cNvPr id="288" name="Group 287"/>
          <p:cNvGrpSpPr/>
          <p:nvPr/>
        </p:nvGrpSpPr>
        <p:grpSpPr>
          <a:xfrm>
            <a:off x="1238993" y="3750693"/>
            <a:ext cx="1732245" cy="851337"/>
            <a:chOff x="1418672" y="3818279"/>
            <a:chExt cx="1674502" cy="822960"/>
          </a:xfrm>
        </p:grpSpPr>
        <mc:AlternateContent xmlns:mc="http://schemas.openxmlformats.org/markup-compatibility/2006" xmlns:a14="http://schemas.microsoft.com/office/drawing/2010/main">
          <mc:Choice Requires="a14">
            <p:sp>
              <p:nvSpPr>
                <p:cNvPr id="289" name="TextBox 288"/>
                <p:cNvSpPr txBox="1"/>
                <p:nvPr/>
              </p:nvSpPr>
              <p:spPr>
                <a:xfrm>
                  <a:off x="2593035" y="4025581"/>
                  <a:ext cx="500139"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𝐗</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−2</m:t>
                            </m:r>
                          </m:sub>
                        </m:sSub>
                      </m:oMath>
                    </m:oMathPara>
                  </a14:m>
                  <a:endParaRPr lang="en-US" sz="1870" dirty="0">
                    <a:solidFill>
                      <a:prstClr val="black"/>
                    </a:solidFill>
                  </a:endParaRPr>
                </a:p>
              </p:txBody>
            </p:sp>
          </mc:Choice>
          <mc:Fallback xmlns="">
            <p:sp>
              <p:nvSpPr>
                <p:cNvPr id="289" name="TextBox 288"/>
                <p:cNvSpPr txBox="1">
                  <a:spLocks noRot="1" noChangeAspect="1" noMove="1" noResize="1" noEditPoints="1" noAdjustHandles="1" noChangeArrowheads="1" noChangeShapeType="1" noTextEdit="1"/>
                </p:cNvSpPr>
                <p:nvPr/>
              </p:nvSpPr>
              <p:spPr>
                <a:xfrm>
                  <a:off x="2593035" y="4025581"/>
                  <a:ext cx="500139" cy="278179"/>
                </a:xfrm>
                <a:prstGeom prst="rect">
                  <a:avLst/>
                </a:prstGeom>
                <a:blipFill>
                  <a:blip r:embed="rId22"/>
                  <a:stretch>
                    <a:fillRect l="-10714" r="-3571" b="-16667"/>
                  </a:stretch>
                </a:blipFill>
              </p:spPr>
              <p:txBody>
                <a:bodyPr/>
                <a:lstStyle/>
                <a:p>
                  <a:r>
                    <a:rPr lang="en-US">
                      <a:noFill/>
                    </a:rPr>
                    <a:t> </a:t>
                  </a:r>
                </a:p>
              </p:txBody>
            </p:sp>
          </mc:Fallback>
        </mc:AlternateContent>
        <p:sp>
          <p:nvSpPr>
            <p:cNvPr id="290" name="Rectangle 289"/>
            <p:cNvSpPr/>
            <p:nvPr/>
          </p:nvSpPr>
          <p:spPr>
            <a:xfrm>
              <a:off x="1418672" y="3818279"/>
              <a:ext cx="1440180" cy="822960"/>
            </a:xfrm>
            <a:prstGeom prst="rect">
              <a:avLst/>
            </a:prstGeom>
            <a:blipFill dpi="0" rotWithShape="1">
              <a:blip r:embed="rId23"/>
              <a:srcRect/>
              <a:stretch>
                <a:fillRect/>
              </a:stretch>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isometricOffAxis2Right">
                <a:rot lat="1075750" lon="18075353" rev="9732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grpSp>
        <p:nvGrpSpPr>
          <p:cNvPr id="291" name="Group 290"/>
          <p:cNvGrpSpPr/>
          <p:nvPr/>
        </p:nvGrpSpPr>
        <p:grpSpPr>
          <a:xfrm>
            <a:off x="2042465" y="2224993"/>
            <a:ext cx="531664" cy="367852"/>
            <a:chOff x="1919133" y="2159276"/>
            <a:chExt cx="513941" cy="355588"/>
          </a:xfrm>
        </p:grpSpPr>
        <p:cxnSp>
          <p:nvCxnSpPr>
            <p:cNvPr id="293" name="Straight Arrow Connector 292"/>
            <p:cNvCxnSpPr>
              <a:endCxn id="280" idx="2"/>
            </p:cNvCxnSpPr>
            <p:nvPr/>
          </p:nvCxnSpPr>
          <p:spPr>
            <a:xfrm flipV="1">
              <a:off x="1919133" y="2159276"/>
              <a:ext cx="4685" cy="355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4" name="TextBox 293"/>
                <p:cNvSpPr txBox="1"/>
                <p:nvPr/>
              </p:nvSpPr>
              <p:spPr>
                <a:xfrm>
                  <a:off x="1971922" y="2175380"/>
                  <a:ext cx="461152" cy="278176"/>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𝐯</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−2</m:t>
                            </m:r>
                          </m:sub>
                        </m:sSub>
                      </m:oMath>
                    </m:oMathPara>
                  </a14:m>
                  <a:endParaRPr lang="en-US" sz="1870" dirty="0">
                    <a:solidFill>
                      <a:prstClr val="black"/>
                    </a:solidFill>
                  </a:endParaRPr>
                </a:p>
              </p:txBody>
            </p:sp>
          </mc:Choice>
          <mc:Fallback xmlns="">
            <p:sp>
              <p:nvSpPr>
                <p:cNvPr id="294" name="TextBox 293"/>
                <p:cNvSpPr txBox="1">
                  <a:spLocks noRot="1" noChangeAspect="1" noMove="1" noResize="1" noEditPoints="1" noAdjustHandles="1" noChangeArrowheads="1" noChangeShapeType="1" noTextEdit="1"/>
                </p:cNvSpPr>
                <p:nvPr/>
              </p:nvSpPr>
              <p:spPr>
                <a:xfrm>
                  <a:off x="1971922" y="2175380"/>
                  <a:ext cx="461152" cy="278176"/>
                </a:xfrm>
                <a:prstGeom prst="rect">
                  <a:avLst/>
                </a:prstGeom>
                <a:blipFill>
                  <a:blip r:embed="rId24"/>
                  <a:stretch>
                    <a:fillRect l="-6410" r="-3846" b="-17021"/>
                  </a:stretch>
                </a:blipFill>
              </p:spPr>
              <p:txBody>
                <a:bodyPr/>
                <a:lstStyle/>
                <a:p>
                  <a:r>
                    <a:rPr lang="en-US">
                      <a:noFill/>
                    </a:rPr>
                    <a:t> </a:t>
                  </a:r>
                </a:p>
              </p:txBody>
            </p:sp>
          </mc:Fallback>
        </mc:AlternateContent>
      </p:grpSp>
      <p:cxnSp>
        <p:nvCxnSpPr>
          <p:cNvPr id="295" name="Straight Arrow Connector 294"/>
          <p:cNvCxnSpPr/>
          <p:nvPr/>
        </p:nvCxnSpPr>
        <p:spPr>
          <a:xfrm flipV="1">
            <a:off x="2037053" y="3269508"/>
            <a:ext cx="4847" cy="3678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6" name="Oval 295"/>
          <p:cNvSpPr/>
          <p:nvPr/>
        </p:nvSpPr>
        <p:spPr>
          <a:xfrm flipV="1">
            <a:off x="2630804" y="1632589"/>
            <a:ext cx="45719" cy="45719"/>
          </a:xfrm>
          <a:prstGeom prst="ellipse">
            <a:avLst/>
          </a:prstGeom>
          <a:solidFill>
            <a:srgbClr val="FF7F00"/>
          </a:solidFill>
          <a:ln>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297" name="TextBox 296"/>
              <p:cNvSpPr txBox="1"/>
              <p:nvPr/>
            </p:nvSpPr>
            <p:spPr>
              <a:xfrm>
                <a:off x="3128433" y="5885377"/>
                <a:ext cx="854657"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FF7F00"/>
                              </a:solidFill>
                              <a:latin typeface="Cambria Math" panose="02040503050406030204" pitchFamily="18" charset="0"/>
                            </a:rPr>
                          </m:ctrlPr>
                        </m:sSubPr>
                        <m:e>
                          <m:r>
                            <a:rPr lang="en-US" sz="1870" i="1">
                              <a:solidFill>
                                <a:srgbClr val="FF7F00"/>
                              </a:solidFill>
                              <a:latin typeface="Cambria Math" panose="02040503050406030204" pitchFamily="18" charset="0"/>
                            </a:rPr>
                            <m:t>𝑓</m:t>
                          </m:r>
                          <m:r>
                            <a:rPr lang="en-US" sz="1870" i="1">
                              <a:solidFill>
                                <a:srgbClr val="FF7F00"/>
                              </a:solidFill>
                              <a:latin typeface="Cambria Math" panose="02040503050406030204" pitchFamily="18" charset="0"/>
                            </a:rPr>
                            <m:t>(</m:t>
                          </m:r>
                          <m:r>
                            <a:rPr lang="en-US" sz="1870" b="1" i="0">
                              <a:solidFill>
                                <a:srgbClr val="FF7F00"/>
                              </a:solidFill>
                              <a:latin typeface="Cambria Math" panose="02040503050406030204" pitchFamily="18" charset="0"/>
                            </a:rPr>
                            <m:t>𝐗</m:t>
                          </m:r>
                        </m:e>
                        <m:sub>
                          <m:r>
                            <a:rPr lang="en-US" sz="1870" i="1">
                              <a:solidFill>
                                <a:srgbClr val="FF7F00"/>
                              </a:solidFill>
                              <a:latin typeface="Cambria Math" panose="02040503050406030204" pitchFamily="18" charset="0"/>
                            </a:rPr>
                            <m:t>𝑖</m:t>
                          </m:r>
                          <m:r>
                            <a:rPr lang="en-US" sz="1870" i="1">
                              <a:solidFill>
                                <a:srgbClr val="FF7F00"/>
                              </a:solidFill>
                              <a:latin typeface="Cambria Math" panose="02040503050406030204" pitchFamily="18" charset="0"/>
                            </a:rPr>
                            <m:t>−2</m:t>
                          </m:r>
                        </m:sub>
                      </m:sSub>
                      <m:r>
                        <a:rPr lang="en-US" sz="1870" i="1">
                          <a:solidFill>
                            <a:srgbClr val="FF7F00"/>
                          </a:solidFill>
                          <a:latin typeface="Cambria Math" panose="02040503050406030204" pitchFamily="18" charset="0"/>
                        </a:rPr>
                        <m:t>)</m:t>
                      </m:r>
                    </m:oMath>
                  </m:oMathPara>
                </a14:m>
                <a:endParaRPr lang="en-US" sz="1870" dirty="0">
                  <a:solidFill>
                    <a:srgbClr val="FF7F00"/>
                  </a:solidFill>
                </a:endParaRPr>
              </a:p>
            </p:txBody>
          </p:sp>
        </mc:Choice>
        <mc:Fallback xmlns="">
          <p:sp>
            <p:nvSpPr>
              <p:cNvPr id="297" name="TextBox 296"/>
              <p:cNvSpPr txBox="1">
                <a:spLocks noRot="1" noChangeAspect="1" noMove="1" noResize="1" noEditPoints="1" noAdjustHandles="1" noChangeArrowheads="1" noChangeShapeType="1" noTextEdit="1"/>
              </p:cNvSpPr>
              <p:nvPr/>
            </p:nvSpPr>
            <p:spPr>
              <a:xfrm>
                <a:off x="3128433" y="5885377"/>
                <a:ext cx="854657" cy="287771"/>
              </a:xfrm>
              <a:prstGeom prst="rect">
                <a:avLst/>
              </a:prstGeom>
              <a:blipFill>
                <a:blip r:embed="rId25"/>
                <a:stretch>
                  <a:fillRect l="-9286" r="-10000" b="-35417"/>
                </a:stretch>
              </a:blipFill>
            </p:spPr>
            <p:txBody>
              <a:bodyPr/>
              <a:lstStyle/>
              <a:p>
                <a:r>
                  <a:rPr lang="en-US">
                    <a:noFill/>
                  </a:rPr>
                  <a:t> </a:t>
                </a:r>
              </a:p>
            </p:txBody>
          </p:sp>
        </mc:Fallback>
      </mc:AlternateContent>
      <p:grpSp>
        <p:nvGrpSpPr>
          <p:cNvPr id="299" name="Group 298"/>
          <p:cNvGrpSpPr/>
          <p:nvPr/>
        </p:nvGrpSpPr>
        <p:grpSpPr>
          <a:xfrm>
            <a:off x="650193" y="2592848"/>
            <a:ext cx="1723346" cy="662152"/>
            <a:chOff x="573274" y="2514875"/>
            <a:chExt cx="1665901" cy="640080"/>
          </a:xfrm>
        </p:grpSpPr>
        <p:sp>
          <p:nvSpPr>
            <p:cNvPr id="300" name="Rectangle 299"/>
            <p:cNvSpPr/>
            <p:nvPr/>
          </p:nvSpPr>
          <p:spPr>
            <a:xfrm>
              <a:off x="573274" y="2554163"/>
              <a:ext cx="574196" cy="410753"/>
            </a:xfrm>
            <a:prstGeom prst="rect">
              <a:avLst/>
            </a:prstGeom>
          </p:spPr>
          <p:txBody>
            <a:bodyPr wrap="none">
              <a:spAutoFit/>
            </a:bodyPr>
            <a:lstStyle/>
            <a:p>
              <a:pPr defTabSz="950297"/>
              <a:r>
                <a:rPr lang="en-US" sz="2069" b="1" dirty="0">
                  <a:solidFill>
                    <a:prstClr val="black"/>
                  </a:solidFill>
                </a:rPr>
                <a:t>. . . </a:t>
              </a:r>
            </a:p>
          </p:txBody>
        </p:sp>
        <p:sp>
          <p:nvSpPr>
            <p:cNvPr id="301" name="Trapezoid 300"/>
            <p:cNvSpPr>
              <a:spLocks noChangeAspect="1"/>
            </p:cNvSpPr>
            <p:nvPr/>
          </p:nvSpPr>
          <p:spPr>
            <a:xfrm>
              <a:off x="1599095" y="2514875"/>
              <a:ext cx="640080" cy="640080"/>
            </a:xfrm>
            <a:prstGeom prst="trapezoid">
              <a:avLst>
                <a:gd name="adj" fmla="val 19246"/>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sp>
        <p:nvSpPr>
          <p:cNvPr id="302" name="Trapezoid 301"/>
          <p:cNvSpPr>
            <a:spLocks noChangeAspect="1"/>
          </p:cNvSpPr>
          <p:nvPr/>
        </p:nvSpPr>
        <p:spPr>
          <a:xfrm>
            <a:off x="3780093" y="2592848"/>
            <a:ext cx="662152" cy="662152"/>
          </a:xfrm>
          <a:prstGeom prst="trapezoid">
            <a:avLst>
              <a:gd name="adj" fmla="val 19246"/>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303" name="Straight Arrow Connector 302"/>
          <p:cNvCxnSpPr/>
          <p:nvPr/>
        </p:nvCxnSpPr>
        <p:spPr>
          <a:xfrm flipV="1">
            <a:off x="4116812" y="3255000"/>
            <a:ext cx="4847" cy="3678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4" name="Oval 303"/>
          <p:cNvSpPr/>
          <p:nvPr/>
        </p:nvSpPr>
        <p:spPr>
          <a:xfrm flipV="1">
            <a:off x="4716773" y="1639732"/>
            <a:ext cx="45719" cy="45719"/>
          </a:xfrm>
          <a:prstGeom prst="ellipse">
            <a:avLst/>
          </a:prstGeom>
          <a:solidFill>
            <a:srgbClr val="33A02C"/>
          </a:solidFill>
          <a:ln>
            <a:solidFill>
              <a:srgbClr val="33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5" name="Oval 304"/>
          <p:cNvSpPr/>
          <p:nvPr/>
        </p:nvSpPr>
        <p:spPr>
          <a:xfrm flipV="1">
            <a:off x="6964672" y="1623061"/>
            <a:ext cx="45719" cy="45719"/>
          </a:xfrm>
          <a:prstGeom prst="ellipse">
            <a:avLst/>
          </a:prstGeom>
          <a:solidFill>
            <a:srgbClr val="1F78B4"/>
          </a:solidFill>
          <a:ln>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9" name="Trapezoid 308"/>
          <p:cNvSpPr>
            <a:spLocks noChangeAspect="1"/>
          </p:cNvSpPr>
          <p:nvPr/>
        </p:nvSpPr>
        <p:spPr>
          <a:xfrm>
            <a:off x="5933694" y="2592848"/>
            <a:ext cx="662152" cy="662152"/>
          </a:xfrm>
          <a:prstGeom prst="trapezoid">
            <a:avLst>
              <a:gd name="adj" fmla="val 19246"/>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310" name="Straight Arrow Connector 309"/>
          <p:cNvCxnSpPr/>
          <p:nvPr/>
        </p:nvCxnSpPr>
        <p:spPr>
          <a:xfrm flipV="1">
            <a:off x="6259124" y="3264588"/>
            <a:ext cx="4847" cy="3678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590047"/>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500"/>
                                        <p:tgtEl>
                                          <p:spTgt spid="20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wipe(right)">
                                      <p:cBhvr>
                                        <p:cTn id="11" dur="500"/>
                                        <p:tgtEl>
                                          <p:spTgt spid="10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down)">
                                      <p:cBhvr>
                                        <p:cTn id="15" dur="500"/>
                                        <p:tgtEl>
                                          <p:spTgt spid="9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10"/>
                                        </p:tgtEl>
                                        <p:attrNameLst>
                                          <p:attrName>style.visibility</p:attrName>
                                        </p:attrNameLst>
                                      </p:cBhvr>
                                      <p:to>
                                        <p:strVal val="visible"/>
                                      </p:to>
                                    </p:set>
                                    <p:animEffect transition="in" filter="wipe(down)">
                                      <p:cBhvr>
                                        <p:cTn id="19" dur="500"/>
                                        <p:tgtEl>
                                          <p:spTgt spid="31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09"/>
                                        </p:tgtEl>
                                        <p:attrNameLst>
                                          <p:attrName>style.visibility</p:attrName>
                                        </p:attrNameLst>
                                      </p:cBhvr>
                                      <p:to>
                                        <p:strVal val="visible"/>
                                      </p:to>
                                    </p:set>
                                    <p:animEffect transition="in" filter="wipe(down)">
                                      <p:cBhvr>
                                        <p:cTn id="23" dur="500"/>
                                        <p:tgtEl>
                                          <p:spTgt spid="30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wipe(down)">
                                      <p:cBhvr>
                                        <p:cTn id="27" dur="500"/>
                                        <p:tgtEl>
                                          <p:spTgt spid="87"/>
                                        </p:tgtEl>
                                      </p:cBhvr>
                                    </p:animEffect>
                                  </p:childTnLst>
                                </p:cTn>
                              </p:par>
                            </p:childTnLst>
                          </p:cTn>
                        </p:par>
                        <p:par>
                          <p:cTn id="28" fill="hold">
                            <p:stCondLst>
                              <p:cond delay="3000"/>
                            </p:stCondLst>
                            <p:childTnLst>
                              <p:par>
                                <p:cTn id="29" presetID="10" presetClass="exit" presetSubtype="0" fill="hold" grpId="1" nodeType="afterEffect">
                                  <p:stCondLst>
                                    <p:cond delay="2500"/>
                                  </p:stCondLst>
                                  <p:childTnLst>
                                    <p:animEffect transition="out" filter="fade">
                                      <p:cBhvr>
                                        <p:cTn id="30" dur="500"/>
                                        <p:tgtEl>
                                          <p:spTgt spid="207"/>
                                        </p:tgtEl>
                                      </p:cBhvr>
                                    </p:animEffect>
                                    <p:set>
                                      <p:cBhvr>
                                        <p:cTn id="31" dur="1" fill="hold">
                                          <p:stCondLst>
                                            <p:cond delay="499"/>
                                          </p:stCondLst>
                                        </p:cTn>
                                        <p:tgtEl>
                                          <p:spTgt spid="207"/>
                                        </p:tgtEl>
                                        <p:attrNameLst>
                                          <p:attrName>style.visibility</p:attrName>
                                        </p:attrNameLst>
                                      </p:cBhvr>
                                      <p:to>
                                        <p:strVal val="hidden"/>
                                      </p:to>
                                    </p:se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208"/>
                                        </p:tgtEl>
                                        <p:attrNameLst>
                                          <p:attrName>style.visibility</p:attrName>
                                        </p:attrNameLst>
                                      </p:cBhvr>
                                      <p:to>
                                        <p:strVal val="visible"/>
                                      </p:to>
                                    </p:set>
                                    <p:animEffect transition="in" filter="fade">
                                      <p:cBhvr>
                                        <p:cTn id="35" dur="500"/>
                                        <p:tgtEl>
                                          <p:spTgt spid="208"/>
                                        </p:tgtEl>
                                      </p:cBhvr>
                                    </p:animEffect>
                                  </p:childTnLst>
                                </p:cTn>
                              </p:par>
                            </p:childTnLst>
                          </p:cTn>
                        </p:par>
                        <p:par>
                          <p:cTn id="36" fill="hold">
                            <p:stCondLst>
                              <p:cond delay="6500"/>
                            </p:stCondLst>
                            <p:childTnLst>
                              <p:par>
                                <p:cTn id="37" presetID="22" presetClass="entr" presetSubtype="8" fill="hold" grpId="0" nodeType="after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wipe(left)">
                                      <p:cBhvr>
                                        <p:cTn id="39" dur="500"/>
                                        <p:tgtEl>
                                          <p:spTgt spid="96"/>
                                        </p:tgtEl>
                                      </p:cBhvr>
                                    </p:animEffect>
                                  </p:childTnLst>
                                </p:cTn>
                              </p:par>
                            </p:childTnLst>
                          </p:cTn>
                        </p:par>
                        <p:par>
                          <p:cTn id="40" fill="hold">
                            <p:stCondLst>
                              <p:cond delay="7000"/>
                            </p:stCondLst>
                            <p:childTnLst>
                              <p:par>
                                <p:cTn id="41" presetID="10" presetClass="exit" presetSubtype="0" fill="hold" grpId="1" nodeType="afterEffect">
                                  <p:stCondLst>
                                    <p:cond delay="2500"/>
                                  </p:stCondLst>
                                  <p:childTnLst>
                                    <p:animEffect transition="out" filter="fade">
                                      <p:cBhvr>
                                        <p:cTn id="42" dur="500"/>
                                        <p:tgtEl>
                                          <p:spTgt spid="208"/>
                                        </p:tgtEl>
                                      </p:cBhvr>
                                    </p:animEffect>
                                    <p:set>
                                      <p:cBhvr>
                                        <p:cTn id="43" dur="1" fill="hold">
                                          <p:stCondLst>
                                            <p:cond delay="499"/>
                                          </p:stCondLst>
                                        </p:cTn>
                                        <p:tgtEl>
                                          <p:spTgt spid="208"/>
                                        </p:tgtEl>
                                        <p:attrNameLst>
                                          <p:attrName>style.visibility</p:attrName>
                                        </p:attrNameLst>
                                      </p:cBhvr>
                                      <p:to>
                                        <p:strVal val="hidden"/>
                                      </p:to>
                                    </p:set>
                                  </p:child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209"/>
                                        </p:tgtEl>
                                        <p:attrNameLst>
                                          <p:attrName>style.visibility</p:attrName>
                                        </p:attrNameLst>
                                      </p:cBhvr>
                                      <p:to>
                                        <p:strVal val="visible"/>
                                      </p:to>
                                    </p:set>
                                    <p:animEffect transition="in" filter="fade">
                                      <p:cBhvr>
                                        <p:cTn id="47" dur="500"/>
                                        <p:tgtEl>
                                          <p:spTgt spid="209"/>
                                        </p:tgtEl>
                                      </p:cBhvr>
                                    </p:animEffect>
                                  </p:childTnLst>
                                </p:cTn>
                              </p:par>
                            </p:childTnLst>
                          </p:cTn>
                        </p:par>
                        <p:par>
                          <p:cTn id="48" fill="hold">
                            <p:stCondLst>
                              <p:cond delay="10500"/>
                            </p:stCondLst>
                            <p:childTnLst>
                              <p:par>
                                <p:cTn id="49" presetID="22" presetClass="entr" presetSubtype="8" fill="hold" nodeType="after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wipe(left)">
                                      <p:cBhvr>
                                        <p:cTn id="51" dur="500"/>
                                        <p:tgtEl>
                                          <p:spTgt spid="91"/>
                                        </p:tgtEl>
                                      </p:cBhvr>
                                    </p:animEffect>
                                  </p:childTnLst>
                                </p:cTn>
                              </p:par>
                            </p:childTnLst>
                          </p:cTn>
                        </p:par>
                        <p:par>
                          <p:cTn id="52" fill="hold">
                            <p:stCondLst>
                              <p:cond delay="11000"/>
                            </p:stCondLst>
                            <p:childTnLst>
                              <p:par>
                                <p:cTn id="53" presetID="22" presetClass="entr" presetSubtype="4" fill="hold"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wipe(down)">
                                      <p:cBhvr>
                                        <p:cTn id="55" dur="500"/>
                                        <p:tgtEl>
                                          <p:spTgt spid="9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5"/>
                                        </p:tgtEl>
                                        <p:attrNameLst>
                                          <p:attrName>style.visibility</p:attrName>
                                        </p:attrNameLst>
                                      </p:cBhvr>
                                      <p:to>
                                        <p:strVal val="visible"/>
                                      </p:to>
                                    </p:set>
                                    <p:animEffect transition="in" filter="fade">
                                      <p:cBhvr>
                                        <p:cTn id="58" dur="500"/>
                                        <p:tgtEl>
                                          <p:spTgt spid="305"/>
                                        </p:tgtEl>
                                      </p:cBhvr>
                                    </p:animEffect>
                                  </p:childTnLst>
                                </p:cTn>
                              </p:par>
                            </p:childTnLst>
                          </p:cTn>
                        </p:par>
                        <p:par>
                          <p:cTn id="59" fill="hold">
                            <p:stCondLst>
                              <p:cond delay="11500"/>
                            </p:stCondLst>
                            <p:childTnLst>
                              <p:par>
                                <p:cTn id="60" presetID="22" presetClass="entr" presetSubtype="4" fill="hold" grpId="0" nodeType="afterEffect">
                                  <p:stCondLst>
                                    <p:cond delay="0"/>
                                  </p:stCondLst>
                                  <p:childTnLst>
                                    <p:set>
                                      <p:cBhvr>
                                        <p:cTn id="61" dur="1" fill="hold">
                                          <p:stCondLst>
                                            <p:cond delay="0"/>
                                          </p:stCondLst>
                                        </p:cTn>
                                        <p:tgtEl>
                                          <p:spTgt spid="97"/>
                                        </p:tgtEl>
                                        <p:attrNameLst>
                                          <p:attrName>style.visibility</p:attrName>
                                        </p:attrNameLst>
                                      </p:cBhvr>
                                      <p:to>
                                        <p:strVal val="visible"/>
                                      </p:to>
                                    </p:set>
                                    <p:animEffect transition="in" filter="wipe(down)">
                                      <p:cBhvr>
                                        <p:cTn id="62" dur="500"/>
                                        <p:tgtEl>
                                          <p:spTgt spid="97"/>
                                        </p:tgtEl>
                                      </p:cBhvr>
                                    </p:animEffect>
                                  </p:childTnLst>
                                </p:cTn>
                              </p:par>
                            </p:childTnLst>
                          </p:cTn>
                        </p:par>
                        <p:par>
                          <p:cTn id="63" fill="hold">
                            <p:stCondLst>
                              <p:cond delay="12000"/>
                            </p:stCondLst>
                            <p:childTnLst>
                              <p:par>
                                <p:cTn id="64" presetID="10" presetClass="exit" presetSubtype="0" fill="hold" grpId="1" nodeType="afterEffect">
                                  <p:stCondLst>
                                    <p:cond delay="2500"/>
                                  </p:stCondLst>
                                  <p:childTnLst>
                                    <p:animEffect transition="out" filter="fade">
                                      <p:cBhvr>
                                        <p:cTn id="65" dur="500"/>
                                        <p:tgtEl>
                                          <p:spTgt spid="209"/>
                                        </p:tgtEl>
                                      </p:cBhvr>
                                    </p:animEffect>
                                    <p:set>
                                      <p:cBhvr>
                                        <p:cTn id="66" dur="1" fill="hold">
                                          <p:stCondLst>
                                            <p:cond delay="499"/>
                                          </p:stCondLst>
                                        </p:cTn>
                                        <p:tgtEl>
                                          <p:spTgt spid="209"/>
                                        </p:tgtEl>
                                        <p:attrNameLst>
                                          <p:attrName>style.visibility</p:attrName>
                                        </p:attrNameLst>
                                      </p:cBhvr>
                                      <p:to>
                                        <p:strVal val="hidden"/>
                                      </p:to>
                                    </p:set>
                                  </p:childTnLst>
                                </p:cTn>
                              </p:par>
                            </p:childTnLst>
                          </p:cTn>
                        </p:par>
                        <p:par>
                          <p:cTn id="67" fill="hold">
                            <p:stCondLst>
                              <p:cond delay="15000"/>
                            </p:stCondLst>
                            <p:childTnLst>
                              <p:par>
                                <p:cTn id="68" presetID="10" presetClass="entr" presetSubtype="0" fill="hold" grpId="0" nodeType="afterEffect">
                                  <p:stCondLst>
                                    <p:cond delay="0"/>
                                  </p:stCondLst>
                                  <p:childTnLst>
                                    <p:set>
                                      <p:cBhvr>
                                        <p:cTn id="69" dur="1" fill="hold">
                                          <p:stCondLst>
                                            <p:cond delay="0"/>
                                          </p:stCondLst>
                                        </p:cTn>
                                        <p:tgtEl>
                                          <p:spTgt spid="210"/>
                                        </p:tgtEl>
                                        <p:attrNameLst>
                                          <p:attrName>style.visibility</p:attrName>
                                        </p:attrNameLst>
                                      </p:cBhvr>
                                      <p:to>
                                        <p:strVal val="visible"/>
                                      </p:to>
                                    </p:set>
                                    <p:animEffect transition="in" filter="fade">
                                      <p:cBhvr>
                                        <p:cTn id="70" dur="500"/>
                                        <p:tgtEl>
                                          <p:spTgt spid="210"/>
                                        </p:tgtEl>
                                      </p:cBhvr>
                                    </p:animEffect>
                                  </p:childTnLst>
                                </p:cTn>
                              </p:par>
                            </p:childTnLst>
                          </p:cTn>
                        </p:par>
                        <p:par>
                          <p:cTn id="71" fill="hold">
                            <p:stCondLst>
                              <p:cond delay="15500"/>
                            </p:stCondLst>
                            <p:childTnLst>
                              <p:par>
                                <p:cTn id="72" presetID="42" presetClass="path" presetSubtype="0" accel="50000" decel="50000" fill="hold" grpId="0" nodeType="afterEffect">
                                  <p:stCondLst>
                                    <p:cond delay="0"/>
                                  </p:stCondLst>
                                  <p:childTnLst>
                                    <p:animMotion origin="layout" path="M 3.51852E-6 0.21663 L 3.51852E-6 0.81616 " pathEditMode="relative" rAng="0" ptsTypes="AA">
                                      <p:cBhvr>
                                        <p:cTn id="73" dur="2000" fill="hold"/>
                                        <p:tgtEl>
                                          <p:spTgt spid="109"/>
                                        </p:tgtEl>
                                        <p:attrNameLst>
                                          <p:attrName>ppt_x</p:attrName>
                                          <p:attrName>ppt_y</p:attrName>
                                        </p:attrNameLst>
                                      </p:cBhvr>
                                      <p:rCtr x="0" y="29977"/>
                                    </p:animMotion>
                                  </p:childTnLst>
                                </p:cTn>
                              </p:par>
                            </p:childTnLst>
                          </p:cTn>
                        </p:par>
                        <p:par>
                          <p:cTn id="74" fill="hold">
                            <p:stCondLst>
                              <p:cond delay="17500"/>
                            </p:stCondLst>
                            <p:childTnLst>
                              <p:par>
                                <p:cTn id="75" presetID="10" presetClass="entr" presetSubtype="0" fill="hold" grpId="0" nodeType="afterEffect">
                                  <p:stCondLst>
                                    <p:cond delay="0"/>
                                  </p:stCondLst>
                                  <p:childTnLst>
                                    <p:set>
                                      <p:cBhvr>
                                        <p:cTn id="76" dur="1" fill="hold">
                                          <p:stCondLst>
                                            <p:cond delay="0"/>
                                          </p:stCondLst>
                                        </p:cTn>
                                        <p:tgtEl>
                                          <p:spTgt spid="110"/>
                                        </p:tgtEl>
                                        <p:attrNameLst>
                                          <p:attrName>style.visibility</p:attrName>
                                        </p:attrNameLst>
                                      </p:cBhvr>
                                      <p:to>
                                        <p:strVal val="visible"/>
                                      </p:to>
                                    </p:set>
                                    <p:animEffect transition="in" filter="fade">
                                      <p:cBhvr>
                                        <p:cTn id="77" dur="500"/>
                                        <p:tgtEl>
                                          <p:spTgt spid="110"/>
                                        </p:tgtEl>
                                      </p:cBhvr>
                                    </p:animEffect>
                                  </p:childTnLst>
                                </p:cTn>
                              </p:par>
                            </p:childTnLst>
                          </p:cTn>
                        </p:par>
                        <p:par>
                          <p:cTn id="78" fill="hold">
                            <p:stCondLst>
                              <p:cond delay="18000"/>
                            </p:stCondLst>
                            <p:childTnLst>
                              <p:par>
                                <p:cTn id="79" presetID="10" presetClass="exit" presetSubtype="0" fill="hold" grpId="1" nodeType="afterEffect">
                                  <p:stCondLst>
                                    <p:cond delay="0"/>
                                  </p:stCondLst>
                                  <p:childTnLst>
                                    <p:animEffect transition="out" filter="fade">
                                      <p:cBhvr>
                                        <p:cTn id="80" dur="500"/>
                                        <p:tgtEl>
                                          <p:spTgt spid="210"/>
                                        </p:tgtEl>
                                      </p:cBhvr>
                                    </p:animEffect>
                                    <p:set>
                                      <p:cBhvr>
                                        <p:cTn id="81" dur="1" fill="hold">
                                          <p:stCondLst>
                                            <p:cond delay="499"/>
                                          </p:stCondLst>
                                        </p:cTn>
                                        <p:tgtEl>
                                          <p:spTgt spid="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P spid="207" grpId="1" animBg="1"/>
      <p:bldP spid="208" grpId="0" animBg="1"/>
      <p:bldP spid="208" grpId="1" animBg="1"/>
      <p:bldP spid="209" grpId="0" animBg="1"/>
      <p:bldP spid="209" grpId="1" animBg="1"/>
      <p:bldP spid="210" grpId="0" animBg="1"/>
      <p:bldP spid="210" grpId="1" animBg="1"/>
      <p:bldP spid="96" grpId="0" animBg="1"/>
      <p:bldP spid="97" grpId="0" animBg="1"/>
      <p:bldP spid="109" grpId="0" animBg="1"/>
      <p:bldP spid="110" grpId="0"/>
      <p:bldP spid="305" grpId="0" animBg="1"/>
      <p:bldP spid="30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Rectangle 191"/>
          <p:cNvSpPr>
            <a:spLocks/>
          </p:cNvSpPr>
          <p:nvPr/>
        </p:nvSpPr>
        <p:spPr>
          <a:xfrm>
            <a:off x="8500078" y="560373"/>
            <a:ext cx="189186" cy="283779"/>
          </a:xfrm>
          <a:prstGeom prst="rect">
            <a:avLst/>
          </a:prstGeom>
          <a:solidFill>
            <a:srgbClr val="33A0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mc:AlternateContent xmlns:mc="http://schemas.openxmlformats.org/markup-compatibility/2006" xmlns:a14="http://schemas.microsoft.com/office/drawing/2010/main">
        <mc:Choice Requires="a14">
          <p:sp>
            <p:nvSpPr>
              <p:cNvPr id="205" name="TextBox 204"/>
              <p:cNvSpPr txBox="1"/>
              <p:nvPr/>
            </p:nvSpPr>
            <p:spPr>
              <a:xfrm>
                <a:off x="8269794" y="5908511"/>
                <a:ext cx="854657"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33A02C"/>
                              </a:solidFill>
                              <a:latin typeface="Cambria Math" panose="02040503050406030204" pitchFamily="18" charset="0"/>
                            </a:rPr>
                          </m:ctrlPr>
                        </m:sSubPr>
                        <m:e>
                          <m:r>
                            <a:rPr lang="en-US" sz="1870" i="1">
                              <a:solidFill>
                                <a:srgbClr val="33A02C"/>
                              </a:solidFill>
                              <a:latin typeface="Cambria Math" panose="02040503050406030204" pitchFamily="18" charset="0"/>
                            </a:rPr>
                            <m:t>𝑓</m:t>
                          </m:r>
                          <m:r>
                            <a:rPr lang="en-US" sz="1870" i="1">
                              <a:solidFill>
                                <a:srgbClr val="33A02C"/>
                              </a:solidFill>
                              <a:latin typeface="Cambria Math" panose="02040503050406030204" pitchFamily="18" charset="0"/>
                            </a:rPr>
                            <m:t>(</m:t>
                          </m:r>
                          <m:r>
                            <a:rPr lang="en-US" sz="1870" b="1" i="0">
                              <a:solidFill>
                                <a:srgbClr val="33A02C"/>
                              </a:solidFill>
                              <a:latin typeface="Cambria Math" panose="02040503050406030204" pitchFamily="18" charset="0"/>
                            </a:rPr>
                            <m:t>𝐗</m:t>
                          </m:r>
                        </m:e>
                        <m:sub>
                          <m:r>
                            <a:rPr lang="en-US" sz="1870" i="1">
                              <a:solidFill>
                                <a:srgbClr val="33A02C"/>
                              </a:solidFill>
                              <a:latin typeface="Cambria Math" panose="02040503050406030204" pitchFamily="18" charset="0"/>
                            </a:rPr>
                            <m:t>𝑖</m:t>
                          </m:r>
                          <m:r>
                            <a:rPr lang="en-US" sz="1870" i="1">
                              <a:solidFill>
                                <a:srgbClr val="33A02C"/>
                              </a:solidFill>
                              <a:latin typeface="Cambria Math" panose="02040503050406030204" pitchFamily="18" charset="0"/>
                            </a:rPr>
                            <m:t>−1</m:t>
                          </m:r>
                        </m:sub>
                      </m:sSub>
                      <m:r>
                        <a:rPr lang="en-US" sz="1870" i="1">
                          <a:solidFill>
                            <a:srgbClr val="33A02C"/>
                          </a:solidFill>
                          <a:latin typeface="Cambria Math" panose="02040503050406030204" pitchFamily="18" charset="0"/>
                        </a:rPr>
                        <m:t>)</m:t>
                      </m:r>
                    </m:oMath>
                  </m:oMathPara>
                </a14:m>
                <a:endParaRPr lang="en-US" sz="1870" dirty="0">
                  <a:solidFill>
                    <a:srgbClr val="33A02C"/>
                  </a:solidFill>
                </a:endParaRPr>
              </a:p>
            </p:txBody>
          </p:sp>
        </mc:Choice>
        <mc:Fallback xmlns="">
          <p:sp>
            <p:nvSpPr>
              <p:cNvPr id="205" name="TextBox 204"/>
              <p:cNvSpPr txBox="1">
                <a:spLocks noRot="1" noChangeAspect="1" noMove="1" noResize="1" noEditPoints="1" noAdjustHandles="1" noChangeArrowheads="1" noChangeShapeType="1" noTextEdit="1"/>
              </p:cNvSpPr>
              <p:nvPr/>
            </p:nvSpPr>
            <p:spPr>
              <a:xfrm>
                <a:off x="8269794" y="5908511"/>
                <a:ext cx="854657" cy="287771"/>
              </a:xfrm>
              <a:prstGeom prst="rect">
                <a:avLst/>
              </a:prstGeom>
              <a:blipFill>
                <a:blip r:embed="rId2"/>
                <a:stretch>
                  <a:fillRect l="-9286" t="-2128" r="-10000" b="-38298"/>
                </a:stretch>
              </a:blipFill>
            </p:spPr>
            <p:txBody>
              <a:bodyPr/>
              <a:lstStyle/>
              <a:p>
                <a:r>
                  <a:rPr lang="en-US">
                    <a:noFill/>
                  </a:rPr>
                  <a:t> </a:t>
                </a:r>
              </a:p>
            </p:txBody>
          </p:sp>
        </mc:Fallback>
      </mc:AlternateContent>
      <p:sp>
        <p:nvSpPr>
          <p:cNvPr id="204" name="Rectangle 203"/>
          <p:cNvSpPr>
            <a:spLocks/>
          </p:cNvSpPr>
          <p:nvPr/>
        </p:nvSpPr>
        <p:spPr>
          <a:xfrm>
            <a:off x="8496795" y="5489077"/>
            <a:ext cx="189186" cy="283779"/>
          </a:xfrm>
          <a:prstGeom prst="rect">
            <a:avLst/>
          </a:prstGeom>
          <a:solidFill>
            <a:srgbClr val="33A0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sp>
        <p:nvSpPr>
          <p:cNvPr id="206" name="Rectangle 205"/>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endParaRPr lang="en-US" sz="2400" b="1" dirty="0">
              <a:solidFill>
                <a:srgbClr val="595959"/>
              </a:solidFill>
              <a:latin typeface="Helvetica"/>
              <a:cs typeface="Helvetica"/>
            </a:endParaRPr>
          </a:p>
        </p:txBody>
      </p:sp>
      <p:sp>
        <p:nvSpPr>
          <p:cNvPr id="207" name="Rectangle 206"/>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a:t>
            </a:r>
            <a:r>
              <a:rPr lang="en-US" sz="2400" b="1" dirty="0" err="1">
                <a:solidFill>
                  <a:srgbClr val="595959"/>
                </a:solidFill>
                <a:latin typeface="Helvetica"/>
                <a:cs typeface="Helvetica"/>
              </a:rPr>
              <a:t>i</a:t>
            </a:r>
            <a:r>
              <a:rPr lang="en-US" sz="2400" b="1" dirty="0">
                <a:solidFill>
                  <a:srgbClr val="595959"/>
                </a:solidFill>
                <a:latin typeface="Helvetica"/>
                <a:cs typeface="Helvetica"/>
              </a:rPr>
              <a:t>) a visual encoder transforms the visual observation extracted from the model's current temporal location to a representative feature vector;</a:t>
            </a:r>
          </a:p>
        </p:txBody>
      </p:sp>
      <p:sp>
        <p:nvSpPr>
          <p:cNvPr id="208" name="Rectangle 207"/>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(ii) an LSTM consumes this feature vector along with the state and temporal location produced in the previous step;</a:t>
            </a:r>
          </a:p>
        </p:txBody>
      </p:sp>
      <p:sp>
        <p:nvSpPr>
          <p:cNvPr id="209" name="Rectangle 208"/>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(iii) the LSTM outputs its updated state and the next search location in the video; </a:t>
            </a:r>
          </a:p>
        </p:txBody>
      </p:sp>
      <p:sp>
        <p:nvSpPr>
          <p:cNvPr id="210" name="Rectangle 209"/>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(iv) the model then moves to this new temporal location, repeating the process. </a:t>
            </a:r>
          </a:p>
        </p:txBody>
      </p:sp>
      <p:cxnSp>
        <p:nvCxnSpPr>
          <p:cNvPr id="108" name="Curved Connector 365"/>
          <p:cNvCxnSpPr/>
          <p:nvPr/>
        </p:nvCxnSpPr>
        <p:spPr>
          <a:xfrm rot="16200000" flipV="1">
            <a:off x="7046745" y="4118287"/>
            <a:ext cx="756745" cy="2317531"/>
          </a:xfrm>
          <a:prstGeom prst="bentConnector3">
            <a:avLst>
              <a:gd name="adj1" fmla="val 46673"/>
            </a:avLst>
          </a:prstGeom>
          <a:ln w="31750">
            <a:solidFill>
              <a:srgbClr val="33A02C"/>
            </a:solidFill>
            <a:tailEnd type="triangle"/>
          </a:ln>
        </p:spPr>
        <p:style>
          <a:lnRef idx="1">
            <a:schemeClr val="accent1"/>
          </a:lnRef>
          <a:fillRef idx="0">
            <a:schemeClr val="accent1"/>
          </a:fillRef>
          <a:effectRef idx="0">
            <a:schemeClr val="accent1"/>
          </a:effectRef>
          <a:fontRef idx="minor">
            <a:schemeClr val="tx1"/>
          </a:fontRef>
        </p:style>
      </p:cxnSp>
      <p:sp>
        <p:nvSpPr>
          <p:cNvPr id="109" name="Rectangle 108"/>
          <p:cNvSpPr>
            <a:spLocks/>
          </p:cNvSpPr>
          <p:nvPr/>
        </p:nvSpPr>
        <p:spPr>
          <a:xfrm>
            <a:off x="6896027" y="5479953"/>
            <a:ext cx="189186" cy="283779"/>
          </a:xfrm>
          <a:prstGeom prst="rect">
            <a:avLst/>
          </a:prstGeom>
          <a:solidFill>
            <a:srgbClr val="1F7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sp>
        <p:nvSpPr>
          <p:cNvPr id="111" name="Rectangle 110"/>
          <p:cNvSpPr>
            <a:spLocks noChangeAspect="1"/>
          </p:cNvSpPr>
          <p:nvPr/>
        </p:nvSpPr>
        <p:spPr>
          <a:xfrm>
            <a:off x="7882272" y="1387738"/>
            <a:ext cx="945931" cy="835667"/>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dirty="0">
              <a:solidFill>
                <a:srgbClr val="5B9BD5"/>
              </a:solidFill>
            </a:endParaRPr>
          </a:p>
        </p:txBody>
      </p:sp>
      <p:grpSp>
        <p:nvGrpSpPr>
          <p:cNvPr id="113" name="Group 112"/>
          <p:cNvGrpSpPr/>
          <p:nvPr/>
        </p:nvGrpSpPr>
        <p:grpSpPr>
          <a:xfrm>
            <a:off x="7616360" y="3749040"/>
            <a:ext cx="1817114" cy="851337"/>
            <a:chOff x="7306270" y="3632842"/>
            <a:chExt cx="1756544" cy="822960"/>
          </a:xfrm>
        </p:grpSpPr>
        <mc:AlternateContent xmlns:mc="http://schemas.openxmlformats.org/markup-compatibility/2006" xmlns:a14="http://schemas.microsoft.com/office/drawing/2010/main">
          <mc:Choice Requires="a14">
            <p:sp>
              <p:nvSpPr>
                <p:cNvPr id="114" name="TextBox 113"/>
                <p:cNvSpPr txBox="1"/>
                <p:nvPr/>
              </p:nvSpPr>
              <p:spPr>
                <a:xfrm>
                  <a:off x="8562675" y="3844983"/>
                  <a:ext cx="500139"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𝐗</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+1</m:t>
                            </m:r>
                          </m:sub>
                        </m:sSub>
                      </m:oMath>
                    </m:oMathPara>
                  </a14:m>
                  <a:endParaRPr lang="en-US" sz="1870" dirty="0">
                    <a:solidFill>
                      <a:prstClr val="black"/>
                    </a:solidFill>
                  </a:endParaRPr>
                </a:p>
              </p:txBody>
            </p:sp>
          </mc:Choice>
          <mc:Fallback xmlns="">
            <p:sp>
              <p:nvSpPr>
                <p:cNvPr id="114" name="TextBox 113"/>
                <p:cNvSpPr txBox="1">
                  <a:spLocks noRot="1" noChangeAspect="1" noMove="1" noResize="1" noEditPoints="1" noAdjustHandles="1" noChangeArrowheads="1" noChangeShapeType="1" noTextEdit="1"/>
                </p:cNvSpPr>
                <p:nvPr/>
              </p:nvSpPr>
              <p:spPr>
                <a:xfrm>
                  <a:off x="8562675" y="3844983"/>
                  <a:ext cx="500139" cy="278179"/>
                </a:xfrm>
                <a:prstGeom prst="rect">
                  <a:avLst/>
                </a:prstGeom>
                <a:blipFill>
                  <a:blip r:embed="rId3"/>
                  <a:stretch>
                    <a:fillRect l="-10714" r="-3571" b="-17021"/>
                  </a:stretch>
                </a:blipFill>
              </p:spPr>
              <p:txBody>
                <a:bodyPr/>
                <a:lstStyle/>
                <a:p>
                  <a:r>
                    <a:rPr lang="en-US">
                      <a:noFill/>
                    </a:rPr>
                    <a:t> </a:t>
                  </a:r>
                </a:p>
              </p:txBody>
            </p:sp>
          </mc:Fallback>
        </mc:AlternateContent>
        <p:sp>
          <p:nvSpPr>
            <p:cNvPr id="122" name="Rectangle 121"/>
            <p:cNvSpPr/>
            <p:nvPr/>
          </p:nvSpPr>
          <p:spPr>
            <a:xfrm>
              <a:off x="7306270" y="3632842"/>
              <a:ext cx="1440180" cy="822960"/>
            </a:xfrm>
            <a:prstGeom prst="rect">
              <a:avLst/>
            </a:prstGeom>
            <a:blipFill>
              <a:blip r:embed="rId4"/>
              <a:stretch>
                <a:fillRect/>
              </a:stretch>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isometricOffAxis2Right">
                <a:rot lat="1075750" lon="18075353" rev="9732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grpSp>
        <p:nvGrpSpPr>
          <p:cNvPr id="123" name="Group 122"/>
          <p:cNvGrpSpPr/>
          <p:nvPr/>
        </p:nvGrpSpPr>
        <p:grpSpPr>
          <a:xfrm>
            <a:off x="8346044" y="2226618"/>
            <a:ext cx="536002" cy="435437"/>
            <a:chOff x="8011627" y="2161164"/>
            <a:chExt cx="518135" cy="420922"/>
          </a:xfrm>
        </p:grpSpPr>
        <mc:AlternateContent xmlns:mc="http://schemas.openxmlformats.org/markup-compatibility/2006" xmlns:a14="http://schemas.microsoft.com/office/drawing/2010/main">
          <mc:Choice Requires="a14">
            <p:sp>
              <p:nvSpPr>
                <p:cNvPr id="124" name="TextBox 123"/>
                <p:cNvSpPr txBox="1"/>
                <p:nvPr/>
              </p:nvSpPr>
              <p:spPr>
                <a:xfrm>
                  <a:off x="8068610" y="2174153"/>
                  <a:ext cx="461152" cy="278178"/>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𝐯</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+1</m:t>
                            </m:r>
                          </m:sub>
                        </m:sSub>
                      </m:oMath>
                    </m:oMathPara>
                  </a14:m>
                  <a:endParaRPr lang="en-US" sz="1870" dirty="0">
                    <a:solidFill>
                      <a:prstClr val="black"/>
                    </a:solidFill>
                  </a:endParaRPr>
                </a:p>
              </p:txBody>
            </p:sp>
          </mc:Choice>
          <mc:Fallback xmlns="">
            <p:sp>
              <p:nvSpPr>
                <p:cNvPr id="124" name="TextBox 123"/>
                <p:cNvSpPr txBox="1">
                  <a:spLocks noRot="1" noChangeAspect="1" noMove="1" noResize="1" noEditPoints="1" noAdjustHandles="1" noChangeArrowheads="1" noChangeShapeType="1" noTextEdit="1"/>
                </p:cNvSpPr>
                <p:nvPr/>
              </p:nvSpPr>
              <p:spPr>
                <a:xfrm>
                  <a:off x="8068610" y="2174153"/>
                  <a:ext cx="461152" cy="278178"/>
                </a:xfrm>
                <a:prstGeom prst="rect">
                  <a:avLst/>
                </a:prstGeom>
                <a:blipFill>
                  <a:blip r:embed="rId5"/>
                  <a:stretch>
                    <a:fillRect l="-6410" r="-2564" b="-16667"/>
                  </a:stretch>
                </a:blipFill>
              </p:spPr>
              <p:txBody>
                <a:bodyPr/>
                <a:lstStyle/>
                <a:p>
                  <a:r>
                    <a:rPr lang="en-US">
                      <a:noFill/>
                    </a:rPr>
                    <a:t> </a:t>
                  </a:r>
                </a:p>
              </p:txBody>
            </p:sp>
          </mc:Fallback>
        </mc:AlternateContent>
        <p:cxnSp>
          <p:nvCxnSpPr>
            <p:cNvPr id="125" name="Straight Arrow Connector 124"/>
            <p:cNvCxnSpPr/>
            <p:nvPr/>
          </p:nvCxnSpPr>
          <p:spPr>
            <a:xfrm flipV="1">
              <a:off x="8011627" y="2161164"/>
              <a:ext cx="1" cy="4209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8823277" y="1340176"/>
            <a:ext cx="1144012" cy="849530"/>
            <a:chOff x="6282408" y="1539475"/>
            <a:chExt cx="1105878" cy="821213"/>
          </a:xfrm>
        </p:grpSpPr>
        <mc:AlternateContent xmlns:mc="http://schemas.openxmlformats.org/markup-compatibility/2006" xmlns:a14="http://schemas.microsoft.com/office/drawing/2010/main">
          <mc:Choice Requires="a14">
            <p:sp>
              <p:nvSpPr>
                <p:cNvPr id="127" name="TextBox 126"/>
                <p:cNvSpPr txBox="1"/>
                <p:nvPr/>
              </p:nvSpPr>
              <p:spPr>
                <a:xfrm>
                  <a:off x="6499290" y="2082509"/>
                  <a:ext cx="48799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+1</m:t>
                            </m:r>
                          </m:sub>
                        </m:sSub>
                      </m:oMath>
                    </m:oMathPara>
                  </a14:m>
                  <a:endParaRPr lang="en-US" sz="1870" dirty="0">
                    <a:solidFill>
                      <a:prstClr val="black"/>
                    </a:solidFill>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6499290" y="2082509"/>
                  <a:ext cx="487990" cy="278179"/>
                </a:xfrm>
                <a:prstGeom prst="rect">
                  <a:avLst/>
                </a:prstGeom>
                <a:blipFill>
                  <a:blip r:embed="rId6"/>
                  <a:stretch>
                    <a:fillRect l="-10843" r="-3614" b="-17021"/>
                  </a:stretch>
                </a:blipFill>
              </p:spPr>
              <p:txBody>
                <a:bodyPr/>
                <a:lstStyle/>
                <a:p>
                  <a:r>
                    <a:rPr lang="en-US">
                      <a:noFill/>
                    </a:rPr>
                    <a:t> </a:t>
                  </a:r>
                </a:p>
              </p:txBody>
            </p:sp>
          </mc:Fallback>
        </mc:AlternateContent>
        <p:grpSp>
          <p:nvGrpSpPr>
            <p:cNvPr id="128" name="Group 127"/>
            <p:cNvGrpSpPr/>
            <p:nvPr/>
          </p:nvGrpSpPr>
          <p:grpSpPr>
            <a:xfrm>
              <a:off x="6282408" y="1848678"/>
              <a:ext cx="1105878" cy="240114"/>
              <a:chOff x="6282408" y="1848678"/>
              <a:chExt cx="1105878" cy="240114"/>
            </a:xfrm>
          </p:grpSpPr>
          <p:cxnSp>
            <p:nvCxnSpPr>
              <p:cNvPr id="130" name="Straight Arrow Connector 129"/>
              <p:cNvCxnSpPr/>
              <p:nvPr/>
            </p:nvCxnSpPr>
            <p:spPr>
              <a:xfrm>
                <a:off x="6282408" y="2088792"/>
                <a:ext cx="10972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6291006" y="1848678"/>
                <a:ext cx="1097280" cy="0"/>
              </a:xfrm>
              <a:prstGeom prst="straightConnector1">
                <a:avLst/>
              </a:prstGeom>
              <a:ln w="22225">
                <a:solidFill>
                  <a:srgbClr val="E31A1C"/>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9" name="TextBox 128"/>
                <p:cNvSpPr txBox="1"/>
                <p:nvPr/>
              </p:nvSpPr>
              <p:spPr>
                <a:xfrm>
                  <a:off x="6470771" y="1539475"/>
                  <a:ext cx="826168"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E31A1C"/>
                                </a:solidFill>
                                <a:latin typeface="Cambria Math" panose="02040503050406030204" pitchFamily="18" charset="0"/>
                              </a:rPr>
                            </m:ctrlPr>
                          </m:sSubPr>
                          <m:e>
                            <m:r>
                              <a:rPr lang="en-US" sz="1870" i="1">
                                <a:solidFill>
                                  <a:srgbClr val="E31A1C"/>
                                </a:solidFill>
                                <a:latin typeface="Cambria Math" panose="02040503050406030204" pitchFamily="18" charset="0"/>
                              </a:rPr>
                              <m:t>𝑓</m:t>
                            </m:r>
                            <m:r>
                              <a:rPr lang="en-US" sz="1870" i="1">
                                <a:solidFill>
                                  <a:srgbClr val="E31A1C"/>
                                </a:solidFill>
                                <a:latin typeface="Cambria Math" panose="02040503050406030204" pitchFamily="18" charset="0"/>
                              </a:rPr>
                              <m:t>(</m:t>
                            </m:r>
                            <m:r>
                              <a:rPr lang="en-US" sz="1870" b="1" i="1" smtClean="0">
                                <a:solidFill>
                                  <a:srgbClr val="E31A1C"/>
                                </a:solidFill>
                                <a:latin typeface="Cambria Math" panose="02040503050406030204" pitchFamily="18" charset="0"/>
                              </a:rPr>
                              <m:t>𝐗</m:t>
                            </m:r>
                          </m:e>
                          <m:sub>
                            <m:r>
                              <a:rPr lang="en-US" sz="1870" i="1">
                                <a:solidFill>
                                  <a:srgbClr val="E31A1C"/>
                                </a:solidFill>
                                <a:latin typeface="Cambria Math" panose="02040503050406030204" pitchFamily="18" charset="0"/>
                              </a:rPr>
                              <m:t>𝑖</m:t>
                            </m:r>
                            <m:r>
                              <a:rPr lang="en-US" sz="1870" i="1">
                                <a:solidFill>
                                  <a:srgbClr val="E31A1C"/>
                                </a:solidFill>
                                <a:latin typeface="Cambria Math" panose="02040503050406030204" pitchFamily="18" charset="0"/>
                              </a:rPr>
                              <m:t>+1</m:t>
                            </m:r>
                          </m:sub>
                        </m:sSub>
                        <m:r>
                          <a:rPr lang="en-US" sz="1870" i="1">
                            <a:solidFill>
                              <a:srgbClr val="E31A1C"/>
                            </a:solidFill>
                            <a:latin typeface="Cambria Math" panose="02040503050406030204" pitchFamily="18" charset="0"/>
                          </a:rPr>
                          <m:t>)</m:t>
                        </m:r>
                      </m:oMath>
                    </m:oMathPara>
                  </a14:m>
                  <a:endParaRPr lang="en-US" sz="1870" dirty="0">
                    <a:solidFill>
                      <a:srgbClr val="E31A1C"/>
                    </a:solidFill>
                  </a:endParaRPr>
                </a:p>
              </p:txBody>
            </p:sp>
          </mc:Choice>
          <mc:Fallback xmlns="">
            <p:sp>
              <p:nvSpPr>
                <p:cNvPr id="129" name="TextBox 128"/>
                <p:cNvSpPr txBox="1">
                  <a:spLocks noRot="1" noChangeAspect="1" noMove="1" noResize="1" noEditPoints="1" noAdjustHandles="1" noChangeArrowheads="1" noChangeShapeType="1" noTextEdit="1"/>
                </p:cNvSpPr>
                <p:nvPr/>
              </p:nvSpPr>
              <p:spPr>
                <a:xfrm>
                  <a:off x="6470771" y="1539475"/>
                  <a:ext cx="826168" cy="278179"/>
                </a:xfrm>
                <a:prstGeom prst="rect">
                  <a:avLst/>
                </a:prstGeom>
                <a:blipFill>
                  <a:blip r:embed="rId7"/>
                  <a:stretch>
                    <a:fillRect l="-9220" t="-2128" r="-9220" b="-3829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0" name="TextBox 139"/>
              <p:cNvSpPr txBox="1"/>
              <p:nvPr/>
            </p:nvSpPr>
            <p:spPr>
              <a:xfrm>
                <a:off x="6023838" y="5900771"/>
                <a:ext cx="854657"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E31A1C"/>
                              </a:solidFill>
                              <a:latin typeface="Cambria Math" panose="02040503050406030204" pitchFamily="18" charset="0"/>
                            </a:rPr>
                          </m:ctrlPr>
                        </m:sSubPr>
                        <m:e>
                          <m:r>
                            <a:rPr lang="en-US" sz="1870" i="1">
                              <a:solidFill>
                                <a:srgbClr val="E31A1C"/>
                              </a:solidFill>
                              <a:latin typeface="Cambria Math" panose="02040503050406030204" pitchFamily="18" charset="0"/>
                            </a:rPr>
                            <m:t>𝑓</m:t>
                          </m:r>
                          <m:r>
                            <a:rPr lang="en-US" sz="1870" i="1">
                              <a:solidFill>
                                <a:srgbClr val="E31A1C"/>
                              </a:solidFill>
                              <a:latin typeface="Cambria Math" panose="02040503050406030204" pitchFamily="18" charset="0"/>
                            </a:rPr>
                            <m:t>(</m:t>
                          </m:r>
                          <m:r>
                            <a:rPr lang="en-US" sz="1870" b="1" i="0">
                              <a:solidFill>
                                <a:srgbClr val="E31A1C"/>
                              </a:solidFill>
                              <a:latin typeface="Cambria Math" panose="02040503050406030204" pitchFamily="18" charset="0"/>
                            </a:rPr>
                            <m:t>𝐗</m:t>
                          </m:r>
                        </m:e>
                        <m:sub>
                          <m:r>
                            <a:rPr lang="en-US" sz="1870" i="1">
                              <a:solidFill>
                                <a:srgbClr val="E31A1C"/>
                              </a:solidFill>
                              <a:latin typeface="Cambria Math" panose="02040503050406030204" pitchFamily="18" charset="0"/>
                            </a:rPr>
                            <m:t>𝑖</m:t>
                          </m:r>
                          <m:r>
                            <a:rPr lang="en-US" sz="1870" i="1">
                              <a:solidFill>
                                <a:srgbClr val="E31A1C"/>
                              </a:solidFill>
                              <a:latin typeface="Cambria Math" panose="02040503050406030204" pitchFamily="18" charset="0"/>
                            </a:rPr>
                            <m:t>+1</m:t>
                          </m:r>
                        </m:sub>
                      </m:sSub>
                      <m:r>
                        <a:rPr lang="en-US" sz="1870" i="1">
                          <a:solidFill>
                            <a:srgbClr val="E31A1C"/>
                          </a:solidFill>
                          <a:latin typeface="Cambria Math" panose="02040503050406030204" pitchFamily="18" charset="0"/>
                        </a:rPr>
                        <m:t>)</m:t>
                      </m:r>
                    </m:oMath>
                  </m:oMathPara>
                </a14:m>
                <a:endParaRPr lang="en-US" sz="1870" dirty="0">
                  <a:solidFill>
                    <a:srgbClr val="E31A1C"/>
                  </a:solidFill>
                </a:endParaRPr>
              </a:p>
            </p:txBody>
          </p:sp>
        </mc:Choice>
        <mc:Fallback xmlns="">
          <p:sp>
            <p:nvSpPr>
              <p:cNvPr id="140" name="TextBox 139"/>
              <p:cNvSpPr txBox="1">
                <a:spLocks noRot="1" noChangeAspect="1" noMove="1" noResize="1" noEditPoints="1" noAdjustHandles="1" noChangeArrowheads="1" noChangeShapeType="1" noTextEdit="1"/>
              </p:cNvSpPr>
              <p:nvPr/>
            </p:nvSpPr>
            <p:spPr>
              <a:xfrm>
                <a:off x="6023838" y="5900771"/>
                <a:ext cx="854657" cy="287771"/>
              </a:xfrm>
              <a:prstGeom prst="rect">
                <a:avLst/>
              </a:prstGeom>
              <a:blipFill>
                <a:blip r:embed="rId8"/>
                <a:stretch>
                  <a:fillRect l="-9286" t="-2128" r="-10000" b="-38298"/>
                </a:stretch>
              </a:blipFill>
            </p:spPr>
            <p:txBody>
              <a:bodyPr/>
              <a:lstStyle/>
              <a:p>
                <a:r>
                  <a:rPr lang="en-US">
                    <a:noFill/>
                  </a:rPr>
                  <a:t> </a:t>
                </a:r>
              </a:p>
            </p:txBody>
          </p:sp>
        </mc:Fallback>
      </mc:AlternateContent>
      <p:cxnSp>
        <p:nvCxnSpPr>
          <p:cNvPr id="143" name="Straight Arrow Connector 257"/>
          <p:cNvCxnSpPr/>
          <p:nvPr/>
        </p:nvCxnSpPr>
        <p:spPr>
          <a:xfrm rot="5400000" flipH="1" flipV="1">
            <a:off x="7341817" y="4516883"/>
            <a:ext cx="662152" cy="1352681"/>
          </a:xfrm>
          <a:prstGeom prst="bentConnector3">
            <a:avLst>
              <a:gd name="adj1" fmla="val 48429"/>
            </a:avLst>
          </a:prstGeom>
          <a:ln w="28575">
            <a:solidFill>
              <a:srgbClr val="1F78B4"/>
            </a:solidFill>
            <a:tailEnd type="triangle"/>
          </a:ln>
        </p:spPr>
        <p:style>
          <a:lnRef idx="1">
            <a:schemeClr val="accent1"/>
          </a:lnRef>
          <a:fillRef idx="0">
            <a:schemeClr val="accent1"/>
          </a:fillRef>
          <a:effectRef idx="0">
            <a:schemeClr val="accent1"/>
          </a:effectRef>
          <a:fontRef idx="minor">
            <a:schemeClr val="tx1"/>
          </a:fontRef>
        </p:style>
      </p:cxnSp>
      <p:sp>
        <p:nvSpPr>
          <p:cNvPr id="173" name="Rectangle 172"/>
          <p:cNvSpPr/>
          <p:nvPr/>
        </p:nvSpPr>
        <p:spPr>
          <a:xfrm>
            <a:off x="9957398" y="1522459"/>
            <a:ext cx="593996" cy="424917"/>
          </a:xfrm>
          <a:prstGeom prst="rect">
            <a:avLst/>
          </a:prstGeom>
        </p:spPr>
        <p:txBody>
          <a:bodyPr wrap="none">
            <a:spAutoFit/>
          </a:bodyPr>
          <a:lstStyle/>
          <a:p>
            <a:pPr defTabSz="950297"/>
            <a:r>
              <a:rPr lang="en-US" sz="2069" b="1" dirty="0">
                <a:solidFill>
                  <a:prstClr val="black"/>
                </a:solidFill>
              </a:rPr>
              <a:t>. . . </a:t>
            </a:r>
          </a:p>
        </p:txBody>
      </p:sp>
      <p:sp>
        <p:nvSpPr>
          <p:cNvPr id="174" name="Rectangle 173"/>
          <p:cNvSpPr/>
          <p:nvPr/>
        </p:nvSpPr>
        <p:spPr>
          <a:xfrm>
            <a:off x="9069318" y="2634539"/>
            <a:ext cx="593996" cy="424917"/>
          </a:xfrm>
          <a:prstGeom prst="rect">
            <a:avLst/>
          </a:prstGeom>
        </p:spPr>
        <p:txBody>
          <a:bodyPr wrap="none">
            <a:spAutoFit/>
          </a:bodyPr>
          <a:lstStyle/>
          <a:p>
            <a:pPr defTabSz="950297"/>
            <a:r>
              <a:rPr lang="en-US" sz="2069" b="1" dirty="0">
                <a:solidFill>
                  <a:prstClr val="black"/>
                </a:solidFill>
              </a:rPr>
              <a:t>. . . </a:t>
            </a:r>
          </a:p>
        </p:txBody>
      </p:sp>
      <p:grpSp>
        <p:nvGrpSpPr>
          <p:cNvPr id="171" name="Group 170"/>
          <p:cNvGrpSpPr/>
          <p:nvPr/>
        </p:nvGrpSpPr>
        <p:grpSpPr>
          <a:xfrm>
            <a:off x="10571343" y="1566792"/>
            <a:ext cx="2739708" cy="3191090"/>
            <a:chOff x="8105303" y="954707"/>
            <a:chExt cx="2739708" cy="3191090"/>
          </a:xfrm>
        </p:grpSpPr>
        <mc:AlternateContent xmlns:mc="http://schemas.openxmlformats.org/markup-compatibility/2006" xmlns:a14="http://schemas.microsoft.com/office/drawing/2010/main">
          <mc:Choice Requires="a14">
            <p:sp>
              <p:nvSpPr>
                <p:cNvPr id="172" name="Rectangle 171"/>
                <p:cNvSpPr>
                  <a:spLocks/>
                </p:cNvSpPr>
                <p:nvPr/>
              </p:nvSpPr>
              <p:spPr>
                <a:xfrm>
                  <a:off x="8105303" y="954707"/>
                  <a:ext cx="2739708" cy="3191090"/>
                </a:xfrm>
                <a:prstGeom prst="rect">
                  <a:avLst/>
                </a:prstGeom>
                <a:solidFill>
                  <a:schemeClr val="bg1"/>
                </a:solid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0" bIns="45720" numCol="1" spcCol="0" rtlCol="0" fromWordArt="0" anchor="t" anchorCtr="0" forceAA="0" compatLnSpc="1">
                  <a:prstTxWarp prst="textNoShape">
                    <a:avLst/>
                  </a:prstTxWarp>
                  <a:noAutofit/>
                </a:bodyPr>
                <a:lstStyle/>
                <a:p>
                  <a:pPr>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           LSTM</a:t>
                  </a:r>
                </a:p>
                <a:p>
                  <a:pPr>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           Visual Encoder</a:t>
                  </a:r>
                </a:p>
                <a:p>
                  <a:pPr>
                    <a:spcBef>
                      <a:spcPts val="600"/>
                    </a:spcBef>
                    <a:spcAft>
                      <a:spcPts val="600"/>
                    </a:spcAft>
                  </a:pPr>
                  <a:r>
                    <a:rPr lang="en-US" sz="1800" dirty="0">
                      <a:solidFill>
                        <a:schemeClr val="tx1"/>
                      </a:solidFill>
                      <a:latin typeface="Times New Roman" panose="02020603050405020304" pitchFamily="18" charset="0"/>
                      <a:cs typeface="Times New Roman" panose="02020603050405020304" pitchFamily="18" charset="0"/>
                    </a:rPr>
                    <a:t>           Spotting Target </a:t>
                  </a:r>
                </a:p>
                <a:p>
                  <a:pPr>
                    <a:spcBef>
                      <a:spcPts val="600"/>
                    </a:spcBef>
                    <a:spcAft>
                      <a:spcPts val="600"/>
                    </a:spcAft>
                  </a:pPr>
                  <a14:m>
                    <m:oMath xmlns:m="http://schemas.openxmlformats.org/officeDocument/2006/math">
                      <m:r>
                        <a:rPr lang="en-US" sz="1800" b="1" i="1">
                          <a:solidFill>
                            <a:schemeClr val="tx1"/>
                          </a:solidFill>
                          <a:latin typeface="Cambria Math" panose="02040503050406030204" pitchFamily="18" charset="0"/>
                        </a:rPr>
                        <m:t>  </m:t>
                      </m:r>
                      <m:r>
                        <a:rPr lang="en-US" sz="1800" b="1" i="1" smtClean="0">
                          <a:solidFill>
                            <a:schemeClr val="tx1"/>
                          </a:solidFill>
                          <a:latin typeface="Cambria Math" panose="02040503050406030204" pitchFamily="18" charset="0"/>
                        </a:rPr>
                        <m:t> </m:t>
                      </m:r>
                      <m:sSub>
                        <m:sSubPr>
                          <m:ctrlPr>
                            <a:rPr lang="en-US" sz="1800" b="1" i="1" smtClean="0">
                              <a:solidFill>
                                <a:schemeClr val="tx1"/>
                              </a:solidFill>
                              <a:latin typeface="Cambria Math" panose="02040503050406030204" pitchFamily="18" charset="0"/>
                            </a:rPr>
                          </m:ctrlPr>
                        </m:sSubPr>
                        <m:e>
                          <m:r>
                            <a:rPr lang="en-US" sz="1800" b="1">
                              <a:solidFill>
                                <a:schemeClr val="tx1"/>
                              </a:solidFill>
                              <a:latin typeface="Cambria Math" panose="02040503050406030204" pitchFamily="18" charset="0"/>
                            </a:rPr>
                            <m:t>𝐗</m:t>
                          </m:r>
                        </m:e>
                        <m:sub>
                          <m:r>
                            <a:rPr lang="en-US" sz="1800" b="1" i="1" smtClean="0">
                              <a:solidFill>
                                <a:schemeClr val="tx1"/>
                              </a:solidFill>
                              <a:latin typeface="Cambria Math" panose="02040503050406030204" pitchFamily="18" charset="0"/>
                            </a:rPr>
                            <m:t>𝒊</m:t>
                          </m:r>
                        </m:sub>
                      </m:sSub>
                      <m:r>
                        <a:rPr lang="en-US" sz="1800" i="1">
                          <a:solidFill>
                            <a:schemeClr val="tx1"/>
                          </a:solidFill>
                          <a:latin typeface="Cambria Math" panose="02040503050406030204" pitchFamily="18" charset="0"/>
                        </a:rPr>
                        <m:t>:   </m:t>
                      </m:r>
                      <m:r>
                        <a:rPr lang="en-US" sz="1800" i="1" smtClean="0">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Visual Observation</a:t>
                  </a:r>
                </a:p>
                <a:p>
                  <a:pPr>
                    <a:spcBef>
                      <a:spcPts val="600"/>
                    </a:spcBef>
                    <a:spcAft>
                      <a:spcPts val="600"/>
                    </a:spcAft>
                  </a:pPr>
                  <a14:m>
                    <m:oMath xmlns:m="http://schemas.openxmlformats.org/officeDocument/2006/math">
                      <m:r>
                        <a:rPr lang="en-US" sz="1800" b="1" i="1">
                          <a:solidFill>
                            <a:schemeClr val="tx1"/>
                          </a:solidFill>
                          <a:latin typeface="Cambria Math" panose="02040503050406030204" pitchFamily="18" charset="0"/>
                        </a:rPr>
                        <m:t>   </m:t>
                      </m:r>
                      <m:sSub>
                        <m:sSubPr>
                          <m:ctrlPr>
                            <a:rPr lang="en-US" sz="1800" b="1" i="1" smtClean="0">
                              <a:solidFill>
                                <a:schemeClr val="tx1"/>
                              </a:solidFill>
                              <a:latin typeface="Cambria Math" panose="02040503050406030204" pitchFamily="18" charset="0"/>
                            </a:rPr>
                          </m:ctrlPr>
                        </m:sSubPr>
                        <m:e>
                          <m:r>
                            <a:rPr lang="en-US" sz="1800" b="1">
                              <a:solidFill>
                                <a:schemeClr val="tx1"/>
                              </a:solidFill>
                              <a:latin typeface="Cambria Math" panose="02040503050406030204" pitchFamily="18" charset="0"/>
                            </a:rPr>
                            <m:t>𝐯</m:t>
                          </m:r>
                        </m:e>
                        <m:sub>
                          <m:r>
                            <a:rPr lang="en-US" sz="1800" b="1" i="1" smtClean="0">
                              <a:solidFill>
                                <a:schemeClr val="tx1"/>
                              </a:solidFill>
                              <a:latin typeface="Cambria Math" panose="02040503050406030204" pitchFamily="18" charset="0"/>
                            </a:rPr>
                            <m:t>𝒊</m:t>
                          </m:r>
                        </m:sub>
                      </m:sSub>
                      <m:r>
                        <a:rPr lang="en-US" sz="1800" i="1">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cs typeface="Times New Roman" panose="02020603050405020304" pitchFamily="18" charset="0"/>
                    </a:rPr>
                    <a:t>  Feature Vector</a:t>
                  </a:r>
                </a:p>
                <a:p>
                  <a:pPr>
                    <a:spcBef>
                      <a:spcPts val="600"/>
                    </a:spcBef>
                    <a:spcAft>
                      <a:spcPts val="600"/>
                    </a:spcAft>
                  </a:pPr>
                  <a14:m>
                    <m:oMath xmlns:m="http://schemas.openxmlformats.org/officeDocument/2006/math">
                      <m:r>
                        <a:rPr lang="en-US" sz="1800" b="1" i="1">
                          <a:solidFill>
                            <a:schemeClr val="tx1"/>
                          </a:solidFill>
                          <a:latin typeface="Cambria Math" panose="02040503050406030204" pitchFamily="18" charset="0"/>
                        </a:rPr>
                        <m:t>   </m:t>
                      </m:r>
                      <m:sSub>
                        <m:sSubPr>
                          <m:ctrlPr>
                            <a:rPr lang="en-US" sz="1800" b="1" i="1" smtClean="0">
                              <a:solidFill>
                                <a:schemeClr val="tx1"/>
                              </a:solidFill>
                              <a:latin typeface="Cambria Math" panose="02040503050406030204" pitchFamily="18" charset="0"/>
                            </a:rPr>
                          </m:ctrlPr>
                        </m:sSubPr>
                        <m:e>
                          <m:r>
                            <a:rPr lang="en-US" sz="1800" b="1">
                              <a:solidFill>
                                <a:schemeClr val="tx1"/>
                              </a:solidFill>
                              <a:latin typeface="Cambria Math" panose="02040503050406030204" pitchFamily="18" charset="0"/>
                            </a:rPr>
                            <m:t>𝐡</m:t>
                          </m:r>
                        </m:e>
                        <m:sub>
                          <m:r>
                            <a:rPr lang="en-US" sz="1800" b="1" i="1" smtClean="0">
                              <a:solidFill>
                                <a:schemeClr val="tx1"/>
                              </a:solidFill>
                              <a:latin typeface="Cambria Math" panose="02040503050406030204" pitchFamily="18" charset="0"/>
                            </a:rPr>
                            <m:t>𝒊</m:t>
                          </m:r>
                        </m:sub>
                      </m:sSub>
                      <m:r>
                        <a:rPr lang="en-US" sz="1800" i="1">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cs typeface="Times New Roman" panose="02020603050405020304" pitchFamily="18" charset="0"/>
                    </a:rPr>
                    <a:t> LSTM State</a:t>
                  </a:r>
                </a:p>
                <a:p>
                  <a:pPr>
                    <a:spcBef>
                      <a:spcPts val="600"/>
                    </a:spcBef>
                    <a:spcAft>
                      <a:spcPts val="600"/>
                    </a:spcAft>
                  </a:pPr>
                  <a14:m>
                    <m:oMath xmlns:m="http://schemas.openxmlformats.org/officeDocument/2006/math">
                      <m:r>
                        <a:rPr lang="en-US" sz="1800" i="1">
                          <a:solidFill>
                            <a:schemeClr val="tx1"/>
                          </a:solidFill>
                          <a:latin typeface="Cambria Math" panose="02040503050406030204" pitchFamily="18" charset="0"/>
                        </a:rPr>
                        <m:t>𝑓</m:t>
                      </m:r>
                      <m:d>
                        <m:dPr>
                          <m:ctrlPr>
                            <a:rPr lang="en-US" sz="1800" i="1">
                              <a:solidFill>
                                <a:schemeClr val="tx1"/>
                              </a:solidFill>
                              <a:latin typeface="Cambria Math" panose="02040503050406030204" pitchFamily="18" charset="0"/>
                            </a:rPr>
                          </m:ctrlPr>
                        </m:dPr>
                        <m:e>
                          <m:sSub>
                            <m:sSubPr>
                              <m:ctrlPr>
                                <a:rPr lang="en-US" sz="1800" b="1" i="1" smtClean="0">
                                  <a:solidFill>
                                    <a:schemeClr val="tx1"/>
                                  </a:solidFill>
                                  <a:latin typeface="Cambria Math" panose="02040503050406030204" pitchFamily="18" charset="0"/>
                                </a:rPr>
                              </m:ctrlPr>
                            </m:sSubPr>
                            <m:e>
                              <m:r>
                                <a:rPr lang="en-US" sz="1800" b="1" i="0">
                                  <a:solidFill>
                                    <a:schemeClr val="tx1"/>
                                  </a:solidFill>
                                  <a:latin typeface="Cambria Math" panose="02040503050406030204" pitchFamily="18" charset="0"/>
                                </a:rPr>
                                <m:t>𝐗</m:t>
                              </m:r>
                            </m:e>
                            <m:sub>
                              <m:r>
                                <a:rPr lang="en-US" sz="1800" b="1" i="1" smtClean="0">
                                  <a:solidFill>
                                    <a:schemeClr val="tx1"/>
                                  </a:solidFill>
                                  <a:latin typeface="Cambria Math" panose="02040503050406030204" pitchFamily="18" charset="0"/>
                                </a:rPr>
                                <m:t>𝒊</m:t>
                              </m:r>
                            </m:sub>
                          </m:sSub>
                        </m:e>
                      </m:d>
                      <m:r>
                        <a:rPr lang="en-US" sz="1800" i="1">
                          <a:solidFill>
                            <a:schemeClr val="tx1"/>
                          </a:solidFill>
                          <a:latin typeface="Cambria Math" panose="02040503050406030204" pitchFamily="18" charset="0"/>
                        </a:rPr>
                        <m:t>:</m:t>
                      </m:r>
                    </m:oMath>
                  </a14:m>
                  <a:r>
                    <a:rPr lang="en-US" sz="1800" dirty="0">
                      <a:solidFill>
                        <a:schemeClr val="tx1"/>
                      </a:solidFill>
                      <a:latin typeface="Times New Roman" panose="02020603050405020304" pitchFamily="18" charset="0"/>
                      <a:cs typeface="Times New Roman" panose="02020603050405020304" pitchFamily="18" charset="0"/>
                    </a:rPr>
                    <a:t> Temporal Location</a:t>
                  </a:r>
                  <a:endParaRPr lang="en-US" sz="18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72" name="Rectangle 171"/>
                <p:cNvSpPr>
                  <a:spLocks noRot="1" noChangeAspect="1" noMove="1" noResize="1" noEditPoints="1" noAdjustHandles="1" noChangeArrowheads="1" noChangeShapeType="1" noTextEdit="1"/>
                </p:cNvSpPr>
                <p:nvPr/>
              </p:nvSpPr>
              <p:spPr>
                <a:xfrm>
                  <a:off x="8105303" y="954707"/>
                  <a:ext cx="2739708" cy="3191090"/>
                </a:xfrm>
                <a:prstGeom prst="rect">
                  <a:avLst/>
                </a:prstGeom>
                <a:blipFill>
                  <a:blip r:embed="rId9"/>
                  <a:stretch>
                    <a:fillRect/>
                  </a:stretch>
                </a:blipFill>
                <a:ln cmpd="sng">
                  <a:solidFill>
                    <a:schemeClr val="tx1"/>
                  </a:solidFill>
                  <a:prstDash val="dash"/>
                </a:ln>
              </p:spPr>
              <p:txBody>
                <a:bodyPr/>
                <a:lstStyle/>
                <a:p>
                  <a:r>
                    <a:rPr lang="en-US">
                      <a:noFill/>
                    </a:rPr>
                    <a:t> </a:t>
                  </a:r>
                </a:p>
              </p:txBody>
            </p:sp>
          </mc:Fallback>
        </mc:AlternateContent>
        <p:sp>
          <p:nvSpPr>
            <p:cNvPr id="175" name="Trapezoid 174"/>
            <p:cNvSpPr>
              <a:spLocks noChangeAspect="1"/>
            </p:cNvSpPr>
            <p:nvPr/>
          </p:nvSpPr>
          <p:spPr>
            <a:xfrm>
              <a:off x="8397462" y="1546999"/>
              <a:ext cx="287705" cy="245576"/>
            </a:xfrm>
            <a:prstGeom prst="trapezoid">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176" name="Rectangle 175"/>
            <p:cNvSpPr>
              <a:spLocks noChangeAspect="1"/>
            </p:cNvSpPr>
            <p:nvPr/>
          </p:nvSpPr>
          <p:spPr>
            <a:xfrm flipH="1">
              <a:off x="8397462" y="1072865"/>
              <a:ext cx="287705" cy="287705"/>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accent1"/>
                </a:solidFill>
              </a:endParaRPr>
            </a:p>
          </p:txBody>
        </p:sp>
        <p:sp>
          <p:nvSpPr>
            <p:cNvPr id="177" name="Rectangle 176"/>
            <p:cNvSpPr>
              <a:spLocks/>
            </p:cNvSpPr>
            <p:nvPr/>
          </p:nvSpPr>
          <p:spPr>
            <a:xfrm>
              <a:off x="8397462" y="2053818"/>
              <a:ext cx="287705" cy="119979"/>
            </a:xfrm>
            <a:prstGeom prst="rect">
              <a:avLst/>
            </a:prstGeom>
            <a:solidFill>
              <a:srgbClr val="FB9A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grpSp>
      <p:grpSp>
        <p:nvGrpSpPr>
          <p:cNvPr id="290" name="Group 289"/>
          <p:cNvGrpSpPr/>
          <p:nvPr/>
        </p:nvGrpSpPr>
        <p:grpSpPr>
          <a:xfrm>
            <a:off x="6259123" y="2214873"/>
            <a:ext cx="299189" cy="435437"/>
            <a:chOff x="6009762" y="2177375"/>
            <a:chExt cx="289216" cy="420922"/>
          </a:xfrm>
        </p:grpSpPr>
        <mc:AlternateContent xmlns:mc="http://schemas.openxmlformats.org/markup-compatibility/2006" xmlns:a14="http://schemas.microsoft.com/office/drawing/2010/main">
          <mc:Choice Requires="a14">
            <p:sp>
              <p:nvSpPr>
                <p:cNvPr id="291" name="TextBox 290"/>
                <p:cNvSpPr txBox="1"/>
                <p:nvPr/>
              </p:nvSpPr>
              <p:spPr>
                <a:xfrm>
                  <a:off x="6057865" y="2193470"/>
                  <a:ext cx="241113" cy="278178"/>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𝐯</m:t>
                            </m:r>
                          </m:e>
                          <m:sub>
                            <m:r>
                              <a:rPr lang="en-US" sz="1870" i="1">
                                <a:solidFill>
                                  <a:prstClr val="black"/>
                                </a:solidFill>
                                <a:latin typeface="Cambria Math" panose="02040503050406030204" pitchFamily="18" charset="0"/>
                              </a:rPr>
                              <m:t>𝑖</m:t>
                            </m:r>
                          </m:sub>
                        </m:sSub>
                      </m:oMath>
                    </m:oMathPara>
                  </a14:m>
                  <a:endParaRPr lang="en-US" sz="1870" dirty="0">
                    <a:solidFill>
                      <a:prstClr val="black"/>
                    </a:solidFill>
                  </a:endParaRPr>
                </a:p>
              </p:txBody>
            </p:sp>
          </mc:Choice>
          <mc:Fallback xmlns="">
            <p:sp>
              <p:nvSpPr>
                <p:cNvPr id="291" name="TextBox 290"/>
                <p:cNvSpPr txBox="1">
                  <a:spLocks noRot="1" noChangeAspect="1" noMove="1" noResize="1" noEditPoints="1" noAdjustHandles="1" noChangeArrowheads="1" noChangeShapeType="1" noTextEdit="1"/>
                </p:cNvSpPr>
                <p:nvPr/>
              </p:nvSpPr>
              <p:spPr>
                <a:xfrm>
                  <a:off x="6057865" y="2193470"/>
                  <a:ext cx="241113" cy="278178"/>
                </a:xfrm>
                <a:prstGeom prst="rect">
                  <a:avLst/>
                </a:prstGeom>
                <a:blipFill>
                  <a:blip r:embed="rId10"/>
                  <a:stretch>
                    <a:fillRect l="-12195" r="-7317" b="-19149"/>
                  </a:stretch>
                </a:blipFill>
              </p:spPr>
              <p:txBody>
                <a:bodyPr/>
                <a:lstStyle/>
                <a:p>
                  <a:r>
                    <a:rPr lang="en-US">
                      <a:noFill/>
                    </a:rPr>
                    <a:t> </a:t>
                  </a:r>
                </a:p>
              </p:txBody>
            </p:sp>
          </mc:Fallback>
        </mc:AlternateContent>
        <p:cxnSp>
          <p:nvCxnSpPr>
            <p:cNvPr id="293" name="Straight Arrow Connector 292"/>
            <p:cNvCxnSpPr/>
            <p:nvPr/>
          </p:nvCxnSpPr>
          <p:spPr>
            <a:xfrm flipV="1">
              <a:off x="6009762" y="2177375"/>
              <a:ext cx="1" cy="4209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p:nvGrpSpPr>
        <p:grpSpPr>
          <a:xfrm>
            <a:off x="6719857" y="1331645"/>
            <a:ext cx="1135117" cy="849530"/>
            <a:chOff x="6455135" y="1323587"/>
            <a:chExt cx="1097280" cy="821213"/>
          </a:xfrm>
        </p:grpSpPr>
        <mc:AlternateContent xmlns:mc="http://schemas.openxmlformats.org/markup-compatibility/2006" xmlns:a14="http://schemas.microsoft.com/office/drawing/2010/main">
          <mc:Choice Requires="a14">
            <p:sp>
              <p:nvSpPr>
                <p:cNvPr id="296" name="TextBox 295"/>
                <p:cNvSpPr txBox="1"/>
                <p:nvPr/>
              </p:nvSpPr>
              <p:spPr>
                <a:xfrm>
                  <a:off x="6834658" y="1866621"/>
                  <a:ext cx="267951"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sub>
                        </m:sSub>
                      </m:oMath>
                    </m:oMathPara>
                  </a14:m>
                  <a:endParaRPr lang="en-US" sz="1870" dirty="0">
                    <a:solidFill>
                      <a:prstClr val="black"/>
                    </a:solidFill>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6834658" y="1866621"/>
                  <a:ext cx="267951" cy="278179"/>
                </a:xfrm>
                <a:prstGeom prst="rect">
                  <a:avLst/>
                </a:prstGeom>
                <a:blipFill>
                  <a:blip r:embed="rId11"/>
                  <a:stretch>
                    <a:fillRect l="-22222" r="-8889" b="-17021"/>
                  </a:stretch>
                </a:blipFill>
              </p:spPr>
              <p:txBody>
                <a:bodyPr/>
                <a:lstStyle/>
                <a:p>
                  <a:r>
                    <a:rPr lang="en-US">
                      <a:noFill/>
                    </a:rPr>
                    <a:t> </a:t>
                  </a:r>
                </a:p>
              </p:txBody>
            </p:sp>
          </mc:Fallback>
        </mc:AlternateContent>
        <p:cxnSp>
          <p:nvCxnSpPr>
            <p:cNvPr id="297" name="Straight Arrow Connector 296"/>
            <p:cNvCxnSpPr/>
            <p:nvPr/>
          </p:nvCxnSpPr>
          <p:spPr>
            <a:xfrm>
              <a:off x="6466963" y="1872904"/>
              <a:ext cx="107618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a:off x="6455135" y="1632790"/>
              <a:ext cx="1097280" cy="0"/>
            </a:xfrm>
            <a:prstGeom prst="straightConnector1">
              <a:avLst/>
            </a:prstGeom>
            <a:ln w="22225">
              <a:solidFill>
                <a:srgbClr val="1F78B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0" name="TextBox 299"/>
                <p:cNvSpPr txBox="1"/>
                <p:nvPr/>
              </p:nvSpPr>
              <p:spPr>
                <a:xfrm>
                  <a:off x="6779550" y="1323587"/>
                  <a:ext cx="60613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1F78B4"/>
                                </a:solidFill>
                                <a:latin typeface="Cambria Math" panose="02040503050406030204" pitchFamily="18" charset="0"/>
                              </a:rPr>
                            </m:ctrlPr>
                          </m:sSubPr>
                          <m:e>
                            <m:r>
                              <a:rPr lang="en-US" sz="1870" i="1">
                                <a:solidFill>
                                  <a:srgbClr val="1F78B4"/>
                                </a:solidFill>
                                <a:latin typeface="Cambria Math" panose="02040503050406030204" pitchFamily="18" charset="0"/>
                              </a:rPr>
                              <m:t>𝑓</m:t>
                            </m:r>
                            <m:r>
                              <a:rPr lang="en-US" sz="1870" i="1">
                                <a:solidFill>
                                  <a:srgbClr val="1F78B4"/>
                                </a:solidFill>
                                <a:latin typeface="Cambria Math" panose="02040503050406030204" pitchFamily="18" charset="0"/>
                              </a:rPr>
                              <m:t>(</m:t>
                            </m:r>
                            <m:r>
                              <a:rPr lang="en-US" sz="1870" b="1" i="0">
                                <a:solidFill>
                                  <a:srgbClr val="1F78B4"/>
                                </a:solidFill>
                                <a:latin typeface="Cambria Math" panose="02040503050406030204" pitchFamily="18" charset="0"/>
                              </a:rPr>
                              <m:t>𝐗</m:t>
                            </m:r>
                          </m:e>
                          <m:sub>
                            <m:r>
                              <a:rPr lang="en-US" sz="1870" i="1">
                                <a:solidFill>
                                  <a:srgbClr val="1F78B4"/>
                                </a:solidFill>
                                <a:latin typeface="Cambria Math" panose="02040503050406030204" pitchFamily="18" charset="0"/>
                              </a:rPr>
                              <m:t>𝑖</m:t>
                            </m:r>
                          </m:sub>
                        </m:sSub>
                        <m:r>
                          <a:rPr lang="en-US" sz="1870" i="1">
                            <a:solidFill>
                              <a:srgbClr val="1F78B4"/>
                            </a:solidFill>
                            <a:latin typeface="Cambria Math" panose="02040503050406030204" pitchFamily="18" charset="0"/>
                          </a:rPr>
                          <m:t>)</m:t>
                        </m:r>
                      </m:oMath>
                    </m:oMathPara>
                  </a14:m>
                  <a:endParaRPr lang="en-US" sz="1870" dirty="0">
                    <a:solidFill>
                      <a:srgbClr val="1F78B4"/>
                    </a:solidFill>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6779550" y="1323587"/>
                  <a:ext cx="606130" cy="278179"/>
                </a:xfrm>
                <a:prstGeom prst="rect">
                  <a:avLst/>
                </a:prstGeom>
                <a:blipFill>
                  <a:blip r:embed="rId12"/>
                  <a:stretch>
                    <a:fillRect l="-12621" r="-13592" b="-35417"/>
                  </a:stretch>
                </a:blipFill>
              </p:spPr>
              <p:txBody>
                <a:bodyPr/>
                <a:lstStyle/>
                <a:p>
                  <a:r>
                    <a:rPr lang="en-US">
                      <a:noFill/>
                    </a:rPr>
                    <a:t> </a:t>
                  </a:r>
                </a:p>
              </p:txBody>
            </p:sp>
          </mc:Fallback>
        </mc:AlternateContent>
      </p:grpSp>
      <p:sp>
        <p:nvSpPr>
          <p:cNvPr id="301" name="Rectangle 300"/>
          <p:cNvSpPr>
            <a:spLocks noChangeAspect="1"/>
          </p:cNvSpPr>
          <p:nvPr/>
        </p:nvSpPr>
        <p:spPr>
          <a:xfrm>
            <a:off x="5786162" y="1379207"/>
            <a:ext cx="945931" cy="835667"/>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dirty="0">
              <a:solidFill>
                <a:srgbClr val="5B9BD5"/>
              </a:solidFill>
            </a:endParaRPr>
          </a:p>
        </p:txBody>
      </p:sp>
      <p:sp>
        <p:nvSpPr>
          <p:cNvPr id="302" name="Rectangle 301"/>
          <p:cNvSpPr>
            <a:spLocks/>
          </p:cNvSpPr>
          <p:nvPr/>
        </p:nvSpPr>
        <p:spPr>
          <a:xfrm>
            <a:off x="6896027" y="551360"/>
            <a:ext cx="189186" cy="283779"/>
          </a:xfrm>
          <a:prstGeom prst="rect">
            <a:avLst/>
          </a:prstGeom>
          <a:solidFill>
            <a:srgbClr val="1F7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nvGrpSpPr>
          <p:cNvPr id="303" name="Group 302"/>
          <p:cNvGrpSpPr/>
          <p:nvPr/>
        </p:nvGrpSpPr>
        <p:grpSpPr>
          <a:xfrm>
            <a:off x="5509064" y="3749040"/>
            <a:ext cx="1608830" cy="851337"/>
            <a:chOff x="5284705" y="3660407"/>
            <a:chExt cx="1555203" cy="822960"/>
          </a:xfrm>
        </p:grpSpPr>
        <mc:AlternateContent xmlns:mc="http://schemas.openxmlformats.org/markup-compatibility/2006" xmlns:a14="http://schemas.microsoft.com/office/drawing/2010/main">
          <mc:Choice Requires="a14">
            <p:sp>
              <p:nvSpPr>
                <p:cNvPr id="304" name="TextBox 303"/>
                <p:cNvSpPr txBox="1"/>
                <p:nvPr/>
              </p:nvSpPr>
              <p:spPr>
                <a:xfrm>
                  <a:off x="6559808" y="3872548"/>
                  <a:ext cx="28010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𝐗</m:t>
                            </m:r>
                          </m:e>
                          <m:sub>
                            <m:r>
                              <a:rPr lang="en-US" sz="1870" i="1">
                                <a:solidFill>
                                  <a:prstClr val="black"/>
                                </a:solidFill>
                                <a:latin typeface="Cambria Math" panose="02040503050406030204" pitchFamily="18" charset="0"/>
                              </a:rPr>
                              <m:t>𝑖</m:t>
                            </m:r>
                          </m:sub>
                        </m:sSub>
                      </m:oMath>
                    </m:oMathPara>
                  </a14:m>
                  <a:endParaRPr lang="en-US" sz="1870" dirty="0">
                    <a:solidFill>
                      <a:prstClr val="black"/>
                    </a:solidFill>
                  </a:endParaRPr>
                </a:p>
              </p:txBody>
            </p:sp>
          </mc:Choice>
          <mc:Fallback xmlns="">
            <p:sp>
              <p:nvSpPr>
                <p:cNvPr id="304" name="TextBox 303"/>
                <p:cNvSpPr txBox="1">
                  <a:spLocks noRot="1" noChangeAspect="1" noMove="1" noResize="1" noEditPoints="1" noAdjustHandles="1" noChangeArrowheads="1" noChangeShapeType="1" noTextEdit="1"/>
                </p:cNvSpPr>
                <p:nvPr/>
              </p:nvSpPr>
              <p:spPr>
                <a:xfrm>
                  <a:off x="6559808" y="3872548"/>
                  <a:ext cx="280100" cy="278179"/>
                </a:xfrm>
                <a:prstGeom prst="rect">
                  <a:avLst/>
                </a:prstGeom>
                <a:blipFill>
                  <a:blip r:embed="rId13"/>
                  <a:stretch>
                    <a:fillRect l="-16667" r="-8333" b="-17021"/>
                  </a:stretch>
                </a:blipFill>
              </p:spPr>
              <p:txBody>
                <a:bodyPr/>
                <a:lstStyle/>
                <a:p>
                  <a:r>
                    <a:rPr lang="en-US">
                      <a:noFill/>
                    </a:rPr>
                    <a:t> </a:t>
                  </a:r>
                </a:p>
              </p:txBody>
            </p:sp>
          </mc:Fallback>
        </mc:AlternateContent>
        <p:sp>
          <p:nvSpPr>
            <p:cNvPr id="305" name="Rectangle 304"/>
            <p:cNvSpPr/>
            <p:nvPr/>
          </p:nvSpPr>
          <p:spPr>
            <a:xfrm>
              <a:off x="5284705" y="3660407"/>
              <a:ext cx="1440180" cy="822960"/>
            </a:xfrm>
            <a:prstGeom prst="rect">
              <a:avLst/>
            </a:prstGeom>
            <a:blipFill>
              <a:blip r:embed="rId14"/>
              <a:stretch>
                <a:fillRect/>
              </a:stretch>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isometricOffAxis2Right">
                <a:rot lat="1075750" lon="18075353" rev="9732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mc:AlternateContent xmlns:mc="http://schemas.openxmlformats.org/markup-compatibility/2006" xmlns:a14="http://schemas.microsoft.com/office/drawing/2010/main">
        <mc:Choice Requires="a14">
          <p:sp>
            <p:nvSpPr>
              <p:cNvPr id="309" name="TextBox 308"/>
              <p:cNvSpPr txBox="1"/>
              <p:nvPr/>
            </p:nvSpPr>
            <p:spPr>
              <a:xfrm>
                <a:off x="6887166" y="5878427"/>
                <a:ext cx="627031"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1F78B4"/>
                              </a:solidFill>
                              <a:latin typeface="Cambria Math" panose="02040503050406030204" pitchFamily="18" charset="0"/>
                            </a:rPr>
                          </m:ctrlPr>
                        </m:sSubPr>
                        <m:e>
                          <m:r>
                            <a:rPr lang="en-US" sz="1870" i="1">
                              <a:solidFill>
                                <a:srgbClr val="1F78B4"/>
                              </a:solidFill>
                              <a:latin typeface="Cambria Math" panose="02040503050406030204" pitchFamily="18" charset="0"/>
                            </a:rPr>
                            <m:t>𝑓</m:t>
                          </m:r>
                          <m:r>
                            <a:rPr lang="en-US" sz="1870" i="1">
                              <a:solidFill>
                                <a:srgbClr val="1F78B4"/>
                              </a:solidFill>
                              <a:latin typeface="Cambria Math" panose="02040503050406030204" pitchFamily="18" charset="0"/>
                            </a:rPr>
                            <m:t>(</m:t>
                          </m:r>
                          <m:r>
                            <a:rPr lang="en-US" sz="1870" b="1" i="0">
                              <a:solidFill>
                                <a:srgbClr val="1F78B4"/>
                              </a:solidFill>
                              <a:latin typeface="Cambria Math" panose="02040503050406030204" pitchFamily="18" charset="0"/>
                            </a:rPr>
                            <m:t>𝐗</m:t>
                          </m:r>
                        </m:e>
                        <m:sub>
                          <m:r>
                            <a:rPr lang="en-US" sz="1870" i="1">
                              <a:solidFill>
                                <a:srgbClr val="1F78B4"/>
                              </a:solidFill>
                              <a:latin typeface="Cambria Math" panose="02040503050406030204" pitchFamily="18" charset="0"/>
                            </a:rPr>
                            <m:t>𝑖</m:t>
                          </m:r>
                        </m:sub>
                      </m:sSub>
                      <m:r>
                        <a:rPr lang="en-US" sz="1870" i="1">
                          <a:solidFill>
                            <a:srgbClr val="1F78B4"/>
                          </a:solidFill>
                          <a:latin typeface="Cambria Math" panose="02040503050406030204" pitchFamily="18" charset="0"/>
                        </a:rPr>
                        <m:t>)</m:t>
                      </m:r>
                    </m:oMath>
                  </m:oMathPara>
                </a14:m>
                <a:endParaRPr lang="en-US" sz="1870" dirty="0">
                  <a:solidFill>
                    <a:srgbClr val="1F78B4"/>
                  </a:solidFill>
                </a:endParaRPr>
              </a:p>
            </p:txBody>
          </p:sp>
        </mc:Choice>
        <mc:Fallback xmlns="">
          <p:sp>
            <p:nvSpPr>
              <p:cNvPr id="309" name="TextBox 308"/>
              <p:cNvSpPr txBox="1">
                <a:spLocks noRot="1" noChangeAspect="1" noMove="1" noResize="1" noEditPoints="1" noAdjustHandles="1" noChangeArrowheads="1" noChangeShapeType="1" noTextEdit="1"/>
              </p:cNvSpPr>
              <p:nvPr/>
            </p:nvSpPr>
            <p:spPr>
              <a:xfrm>
                <a:off x="6887166" y="5878427"/>
                <a:ext cx="627031" cy="287771"/>
              </a:xfrm>
              <a:prstGeom prst="rect">
                <a:avLst/>
              </a:prstGeom>
              <a:blipFill>
                <a:blip r:embed="rId15"/>
                <a:stretch>
                  <a:fillRect l="-12621" r="-13592" b="-35417"/>
                </a:stretch>
              </a:blipFill>
            </p:spPr>
            <p:txBody>
              <a:bodyPr/>
              <a:lstStyle/>
              <a:p>
                <a:r>
                  <a:rPr lang="en-US">
                    <a:noFill/>
                  </a:rPr>
                  <a:t> </a:t>
                </a:r>
              </a:p>
            </p:txBody>
          </p:sp>
        </mc:Fallback>
      </mc:AlternateContent>
      <p:sp>
        <p:nvSpPr>
          <p:cNvPr id="310" name="Rectangle 309"/>
          <p:cNvSpPr>
            <a:spLocks/>
          </p:cNvSpPr>
          <p:nvPr/>
        </p:nvSpPr>
        <p:spPr>
          <a:xfrm>
            <a:off x="3428838" y="5487769"/>
            <a:ext cx="189186" cy="283779"/>
          </a:xfrm>
          <a:prstGeom prst="rect">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311" name="Straight Arrow Connector 257"/>
          <p:cNvCxnSpPr>
            <a:stCxn id="374" idx="4"/>
          </p:cNvCxnSpPr>
          <p:nvPr/>
        </p:nvCxnSpPr>
        <p:spPr>
          <a:xfrm rot="5400000" flipH="1" flipV="1">
            <a:off x="6269362" y="-685577"/>
            <a:ext cx="795580" cy="3855038"/>
          </a:xfrm>
          <a:prstGeom prst="bentConnector3">
            <a:avLst>
              <a:gd name="adj1" fmla="val 50000"/>
            </a:avLst>
          </a:prstGeom>
          <a:ln w="31750">
            <a:solidFill>
              <a:srgbClr val="33A02C"/>
            </a:solidFill>
            <a:tailEnd type="triangle"/>
          </a:ln>
        </p:spPr>
        <p:style>
          <a:lnRef idx="1">
            <a:schemeClr val="accent1"/>
          </a:lnRef>
          <a:fillRef idx="0">
            <a:schemeClr val="accent1"/>
          </a:fillRef>
          <a:effectRef idx="0">
            <a:schemeClr val="accent1"/>
          </a:effectRef>
          <a:fontRef idx="minor">
            <a:schemeClr val="tx1"/>
          </a:fontRef>
        </p:style>
      </p:cxnSp>
      <p:grpSp>
        <p:nvGrpSpPr>
          <p:cNvPr id="312" name="Group 311"/>
          <p:cNvGrpSpPr/>
          <p:nvPr/>
        </p:nvGrpSpPr>
        <p:grpSpPr>
          <a:xfrm>
            <a:off x="4626380" y="1350907"/>
            <a:ext cx="1140011" cy="845190"/>
            <a:chOff x="4435337" y="1322467"/>
            <a:chExt cx="1102011" cy="817017"/>
          </a:xfrm>
        </p:grpSpPr>
        <mc:AlternateContent xmlns:mc="http://schemas.openxmlformats.org/markup-compatibility/2006" xmlns:a14="http://schemas.microsoft.com/office/drawing/2010/main">
          <mc:Choice Requires="a14">
            <p:sp>
              <p:nvSpPr>
                <p:cNvPr id="313" name="TextBox 312"/>
                <p:cNvSpPr txBox="1"/>
                <p:nvPr/>
              </p:nvSpPr>
              <p:spPr>
                <a:xfrm>
                  <a:off x="4731298" y="1861305"/>
                  <a:ext cx="48799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−1</m:t>
                            </m:r>
                          </m:sub>
                        </m:sSub>
                      </m:oMath>
                    </m:oMathPara>
                  </a14:m>
                  <a:endParaRPr lang="en-US" sz="1870" dirty="0">
                    <a:solidFill>
                      <a:prstClr val="black"/>
                    </a:solidFill>
                  </a:endParaRPr>
                </a:p>
              </p:txBody>
            </p:sp>
          </mc:Choice>
          <mc:Fallback xmlns="">
            <p:sp>
              <p:nvSpPr>
                <p:cNvPr id="313" name="TextBox 312"/>
                <p:cNvSpPr txBox="1">
                  <a:spLocks noRot="1" noChangeAspect="1" noMove="1" noResize="1" noEditPoints="1" noAdjustHandles="1" noChangeArrowheads="1" noChangeShapeType="1" noTextEdit="1"/>
                </p:cNvSpPr>
                <p:nvPr/>
              </p:nvSpPr>
              <p:spPr>
                <a:xfrm>
                  <a:off x="4731298" y="1861305"/>
                  <a:ext cx="487990" cy="278179"/>
                </a:xfrm>
                <a:prstGeom prst="rect">
                  <a:avLst/>
                </a:prstGeom>
                <a:blipFill>
                  <a:blip r:embed="rId16"/>
                  <a:stretch>
                    <a:fillRect l="-10843" r="-3614" b="-19149"/>
                  </a:stretch>
                </a:blipFill>
              </p:spPr>
              <p:txBody>
                <a:bodyPr/>
                <a:lstStyle/>
                <a:p>
                  <a:r>
                    <a:rPr lang="en-US">
                      <a:noFill/>
                    </a:rPr>
                    <a:t> </a:t>
                  </a:r>
                </a:p>
              </p:txBody>
            </p:sp>
          </mc:Fallback>
        </mc:AlternateContent>
        <p:cxnSp>
          <p:nvCxnSpPr>
            <p:cNvPr id="314" name="Straight Arrow Connector 313"/>
            <p:cNvCxnSpPr/>
            <p:nvPr/>
          </p:nvCxnSpPr>
          <p:spPr>
            <a:xfrm>
              <a:off x="4435337" y="1867588"/>
              <a:ext cx="110201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a:off x="4435337" y="1627474"/>
              <a:ext cx="1097280" cy="0"/>
            </a:xfrm>
            <a:prstGeom prst="straightConnector1">
              <a:avLst/>
            </a:prstGeom>
            <a:ln w="22225">
              <a:solidFill>
                <a:srgbClr val="33A02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6" name="TextBox 315"/>
                <p:cNvSpPr txBox="1"/>
                <p:nvPr/>
              </p:nvSpPr>
              <p:spPr>
                <a:xfrm>
                  <a:off x="4595842" y="1322467"/>
                  <a:ext cx="826169"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33A02C"/>
                                </a:solidFill>
                                <a:latin typeface="Cambria Math" panose="02040503050406030204" pitchFamily="18" charset="0"/>
                              </a:rPr>
                            </m:ctrlPr>
                          </m:sSubPr>
                          <m:e>
                            <m:r>
                              <a:rPr lang="en-US" sz="1870" i="1">
                                <a:solidFill>
                                  <a:srgbClr val="33A02C"/>
                                </a:solidFill>
                                <a:latin typeface="Cambria Math" panose="02040503050406030204" pitchFamily="18" charset="0"/>
                              </a:rPr>
                              <m:t>𝑓</m:t>
                            </m:r>
                            <m:r>
                              <a:rPr lang="en-US" sz="1870" i="1">
                                <a:solidFill>
                                  <a:srgbClr val="33A02C"/>
                                </a:solidFill>
                                <a:latin typeface="Cambria Math" panose="02040503050406030204" pitchFamily="18" charset="0"/>
                              </a:rPr>
                              <m:t>(</m:t>
                            </m:r>
                            <m:r>
                              <a:rPr lang="en-US" sz="1870" b="1" i="0">
                                <a:solidFill>
                                  <a:srgbClr val="33A02C"/>
                                </a:solidFill>
                                <a:latin typeface="Cambria Math" panose="02040503050406030204" pitchFamily="18" charset="0"/>
                              </a:rPr>
                              <m:t>𝐗</m:t>
                            </m:r>
                          </m:e>
                          <m:sub>
                            <m:r>
                              <a:rPr lang="en-US" sz="1870" i="1">
                                <a:solidFill>
                                  <a:srgbClr val="33A02C"/>
                                </a:solidFill>
                                <a:latin typeface="Cambria Math" panose="02040503050406030204" pitchFamily="18" charset="0"/>
                              </a:rPr>
                              <m:t>𝑖</m:t>
                            </m:r>
                            <m:r>
                              <a:rPr lang="en-US" sz="1870" i="1">
                                <a:solidFill>
                                  <a:srgbClr val="33A02C"/>
                                </a:solidFill>
                                <a:latin typeface="Cambria Math" panose="02040503050406030204" pitchFamily="18" charset="0"/>
                              </a:rPr>
                              <m:t>−1</m:t>
                            </m:r>
                          </m:sub>
                        </m:sSub>
                        <m:r>
                          <a:rPr lang="en-US" sz="1870" i="1">
                            <a:solidFill>
                              <a:srgbClr val="33A02C"/>
                            </a:solidFill>
                            <a:latin typeface="Cambria Math" panose="02040503050406030204" pitchFamily="18" charset="0"/>
                          </a:rPr>
                          <m:t>)</m:t>
                        </m:r>
                      </m:oMath>
                    </m:oMathPara>
                  </a14:m>
                  <a:endParaRPr lang="en-US" sz="1870" dirty="0">
                    <a:solidFill>
                      <a:srgbClr val="33A02C"/>
                    </a:solidFill>
                  </a:endParaRPr>
                </a:p>
              </p:txBody>
            </p:sp>
          </mc:Choice>
          <mc:Fallback xmlns="">
            <p:sp>
              <p:nvSpPr>
                <p:cNvPr id="316" name="TextBox 315"/>
                <p:cNvSpPr txBox="1">
                  <a:spLocks noRot="1" noChangeAspect="1" noMove="1" noResize="1" noEditPoints="1" noAdjustHandles="1" noChangeArrowheads="1" noChangeShapeType="1" noTextEdit="1"/>
                </p:cNvSpPr>
                <p:nvPr/>
              </p:nvSpPr>
              <p:spPr>
                <a:xfrm>
                  <a:off x="4595842" y="1322467"/>
                  <a:ext cx="826169" cy="278179"/>
                </a:xfrm>
                <a:prstGeom prst="rect">
                  <a:avLst/>
                </a:prstGeom>
                <a:blipFill>
                  <a:blip r:embed="rId17"/>
                  <a:stretch>
                    <a:fillRect l="-9286" t="-2128" r="-10000" b="-38298"/>
                  </a:stretch>
                </a:blipFill>
              </p:spPr>
              <p:txBody>
                <a:bodyPr/>
                <a:lstStyle/>
                <a:p>
                  <a:r>
                    <a:rPr lang="en-US">
                      <a:noFill/>
                    </a:rPr>
                    <a:t> </a:t>
                  </a:r>
                </a:p>
              </p:txBody>
            </p:sp>
          </mc:Fallback>
        </mc:AlternateContent>
      </p:grpSp>
      <p:sp>
        <p:nvSpPr>
          <p:cNvPr id="317" name="Rectangle 316"/>
          <p:cNvSpPr>
            <a:spLocks noChangeAspect="1"/>
          </p:cNvSpPr>
          <p:nvPr/>
        </p:nvSpPr>
        <p:spPr>
          <a:xfrm>
            <a:off x="3673287" y="1379207"/>
            <a:ext cx="945931" cy="835667"/>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dirty="0">
              <a:solidFill>
                <a:srgbClr val="5B9BD5"/>
              </a:solidFill>
            </a:endParaRPr>
          </a:p>
        </p:txBody>
      </p:sp>
      <p:grpSp>
        <p:nvGrpSpPr>
          <p:cNvPr id="318" name="Group 317"/>
          <p:cNvGrpSpPr/>
          <p:nvPr/>
        </p:nvGrpSpPr>
        <p:grpSpPr>
          <a:xfrm>
            <a:off x="4111169" y="2219803"/>
            <a:ext cx="561911" cy="437143"/>
            <a:chOff x="3937288" y="2162437"/>
            <a:chExt cx="543179" cy="422579"/>
          </a:xfrm>
        </p:grpSpPr>
        <mc:AlternateContent xmlns:mc="http://schemas.openxmlformats.org/markup-compatibility/2006" xmlns:a14="http://schemas.microsoft.com/office/drawing/2010/main">
          <mc:Choice Requires="a14">
            <p:sp>
              <p:nvSpPr>
                <p:cNvPr id="319" name="TextBox 318"/>
                <p:cNvSpPr txBox="1"/>
                <p:nvPr/>
              </p:nvSpPr>
              <p:spPr>
                <a:xfrm>
                  <a:off x="4019316" y="2173730"/>
                  <a:ext cx="461151" cy="278184"/>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𝐯</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−1</m:t>
                            </m:r>
                          </m:sub>
                        </m:sSub>
                      </m:oMath>
                    </m:oMathPara>
                  </a14:m>
                  <a:endParaRPr lang="en-US" sz="1870" dirty="0">
                    <a:solidFill>
                      <a:prstClr val="black"/>
                    </a:solidFill>
                  </a:endParaRPr>
                </a:p>
              </p:txBody>
            </p:sp>
          </mc:Choice>
          <mc:Fallback xmlns="">
            <p:sp>
              <p:nvSpPr>
                <p:cNvPr id="319" name="TextBox 318"/>
                <p:cNvSpPr txBox="1">
                  <a:spLocks noRot="1" noChangeAspect="1" noMove="1" noResize="1" noEditPoints="1" noAdjustHandles="1" noChangeArrowheads="1" noChangeShapeType="1" noTextEdit="1"/>
                </p:cNvSpPr>
                <p:nvPr/>
              </p:nvSpPr>
              <p:spPr>
                <a:xfrm>
                  <a:off x="4019316" y="2173730"/>
                  <a:ext cx="461151" cy="278184"/>
                </a:xfrm>
                <a:prstGeom prst="rect">
                  <a:avLst/>
                </a:prstGeom>
                <a:blipFill>
                  <a:blip r:embed="rId18"/>
                  <a:stretch>
                    <a:fillRect l="-6329" r="-2532" b="-19149"/>
                  </a:stretch>
                </a:blipFill>
              </p:spPr>
              <p:txBody>
                <a:bodyPr/>
                <a:lstStyle/>
                <a:p>
                  <a:r>
                    <a:rPr lang="en-US">
                      <a:noFill/>
                    </a:rPr>
                    <a:t> </a:t>
                  </a:r>
                </a:p>
              </p:txBody>
            </p:sp>
          </mc:Fallback>
        </mc:AlternateContent>
        <p:cxnSp>
          <p:nvCxnSpPr>
            <p:cNvPr id="320" name="Straight Arrow Connector 319"/>
            <p:cNvCxnSpPr/>
            <p:nvPr/>
          </p:nvCxnSpPr>
          <p:spPr>
            <a:xfrm flipV="1">
              <a:off x="3937288" y="2162437"/>
              <a:ext cx="0" cy="4225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2" name="Curved Connector 397"/>
          <p:cNvCxnSpPr/>
          <p:nvPr/>
        </p:nvCxnSpPr>
        <p:spPr>
          <a:xfrm rot="5400000" flipH="1" flipV="1">
            <a:off x="3506326" y="4973398"/>
            <a:ext cx="662152" cy="612648"/>
          </a:xfrm>
          <a:prstGeom prst="bentConnector3">
            <a:avLst/>
          </a:prstGeom>
          <a:ln w="31750">
            <a:solidFill>
              <a:srgbClr val="FF7F00"/>
            </a:solidFill>
            <a:tailEnd type="triangle"/>
          </a:ln>
        </p:spPr>
        <p:style>
          <a:lnRef idx="1">
            <a:schemeClr val="accent1"/>
          </a:lnRef>
          <a:fillRef idx="0">
            <a:schemeClr val="accent1"/>
          </a:fillRef>
          <a:effectRef idx="0">
            <a:schemeClr val="accent1"/>
          </a:effectRef>
          <a:fontRef idx="minor">
            <a:schemeClr val="tx1"/>
          </a:fontRef>
        </p:style>
      </p:cxnSp>
      <p:grpSp>
        <p:nvGrpSpPr>
          <p:cNvPr id="323" name="Group 322"/>
          <p:cNvGrpSpPr/>
          <p:nvPr/>
        </p:nvGrpSpPr>
        <p:grpSpPr>
          <a:xfrm>
            <a:off x="3318379" y="3749040"/>
            <a:ext cx="1746491" cy="851337"/>
            <a:chOff x="3465038" y="3752926"/>
            <a:chExt cx="1688275" cy="822960"/>
          </a:xfrm>
        </p:grpSpPr>
        <mc:AlternateContent xmlns:mc="http://schemas.openxmlformats.org/markup-compatibility/2006" xmlns:a14="http://schemas.microsoft.com/office/drawing/2010/main">
          <mc:Choice Requires="a14">
            <p:sp>
              <p:nvSpPr>
                <p:cNvPr id="324" name="TextBox 323"/>
                <p:cNvSpPr txBox="1"/>
                <p:nvPr/>
              </p:nvSpPr>
              <p:spPr>
                <a:xfrm>
                  <a:off x="4653174" y="3965067"/>
                  <a:ext cx="500139"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𝐗</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−1</m:t>
                            </m:r>
                          </m:sub>
                        </m:sSub>
                      </m:oMath>
                    </m:oMathPara>
                  </a14:m>
                  <a:endParaRPr lang="en-US" sz="1870" dirty="0">
                    <a:solidFill>
                      <a:prstClr val="black"/>
                    </a:solidFill>
                  </a:endParaRPr>
                </a:p>
              </p:txBody>
            </p:sp>
          </mc:Choice>
          <mc:Fallback xmlns="">
            <p:sp>
              <p:nvSpPr>
                <p:cNvPr id="324" name="TextBox 323"/>
                <p:cNvSpPr txBox="1">
                  <a:spLocks noRot="1" noChangeAspect="1" noMove="1" noResize="1" noEditPoints="1" noAdjustHandles="1" noChangeArrowheads="1" noChangeShapeType="1" noTextEdit="1"/>
                </p:cNvSpPr>
                <p:nvPr/>
              </p:nvSpPr>
              <p:spPr>
                <a:xfrm>
                  <a:off x="4653174" y="3965067"/>
                  <a:ext cx="500139" cy="278179"/>
                </a:xfrm>
                <a:prstGeom prst="rect">
                  <a:avLst/>
                </a:prstGeom>
                <a:blipFill>
                  <a:blip r:embed="rId19"/>
                  <a:stretch>
                    <a:fillRect l="-10588" r="-2353" b="-17021"/>
                  </a:stretch>
                </a:blipFill>
              </p:spPr>
              <p:txBody>
                <a:bodyPr/>
                <a:lstStyle/>
                <a:p>
                  <a:r>
                    <a:rPr lang="en-US">
                      <a:noFill/>
                    </a:rPr>
                    <a:t> </a:t>
                  </a:r>
                </a:p>
              </p:txBody>
            </p:sp>
          </mc:Fallback>
        </mc:AlternateContent>
        <p:sp>
          <p:nvSpPr>
            <p:cNvPr id="325" name="Rectangle 324"/>
            <p:cNvSpPr/>
            <p:nvPr/>
          </p:nvSpPr>
          <p:spPr>
            <a:xfrm>
              <a:off x="3465038" y="3752926"/>
              <a:ext cx="1440180" cy="822960"/>
            </a:xfrm>
            <a:prstGeom prst="rect">
              <a:avLst/>
            </a:prstGeom>
            <a:blipFill>
              <a:blip r:embed="rId20"/>
              <a:stretch>
                <a:fillRect/>
              </a:stretch>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isometricOffAxis2Right">
                <a:rot lat="1075750" lon="18075353" rev="9732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grpSp>
        <p:nvGrpSpPr>
          <p:cNvPr id="326" name="Group 325"/>
          <p:cNvGrpSpPr/>
          <p:nvPr/>
        </p:nvGrpSpPr>
        <p:grpSpPr>
          <a:xfrm>
            <a:off x="242232" y="69964"/>
            <a:ext cx="13243034" cy="770613"/>
            <a:chOff x="178912" y="80566"/>
            <a:chExt cx="12801600" cy="744926"/>
          </a:xfrm>
        </p:grpSpPr>
        <p:sp>
          <p:nvSpPr>
            <p:cNvPr id="327" name="Rectangle 326"/>
            <p:cNvSpPr/>
            <p:nvPr/>
          </p:nvSpPr>
          <p:spPr>
            <a:xfrm>
              <a:off x="5778627" y="550140"/>
              <a:ext cx="707136" cy="274320"/>
            </a:xfrm>
            <a:prstGeom prst="rect">
              <a:avLst/>
            </a:prstGeom>
            <a:solidFill>
              <a:srgbClr val="FB9A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nvGrpSpPr>
            <p:cNvPr id="328" name="Group 327"/>
            <p:cNvGrpSpPr/>
            <p:nvPr/>
          </p:nvGrpSpPr>
          <p:grpSpPr>
            <a:xfrm>
              <a:off x="178912" y="80566"/>
              <a:ext cx="12801600" cy="744926"/>
              <a:chOff x="247683" y="4623317"/>
              <a:chExt cx="12801601" cy="744926"/>
            </a:xfrm>
          </p:grpSpPr>
          <p:sp>
            <p:nvSpPr>
              <p:cNvPr id="329" name="Rectangle 328"/>
              <p:cNvSpPr/>
              <p:nvPr/>
            </p:nvSpPr>
            <p:spPr>
              <a:xfrm>
                <a:off x="247683" y="5093923"/>
                <a:ext cx="12801601" cy="274320"/>
              </a:xfrm>
              <a:prstGeom prst="rect">
                <a:avLst/>
              </a:prstGeom>
              <a:no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330" name="Straight Arrow Connector 329"/>
              <p:cNvCxnSpPr/>
              <p:nvPr/>
            </p:nvCxnSpPr>
            <p:spPr>
              <a:xfrm>
                <a:off x="247683" y="4989565"/>
                <a:ext cx="12801601"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1" name="Rectangle 330"/>
                  <p:cNvSpPr>
                    <a:spLocks noChangeAspect="1"/>
                  </p:cNvSpPr>
                  <p:nvPr/>
                </p:nvSpPr>
                <p:spPr>
                  <a:xfrm>
                    <a:off x="11504487" y="4623317"/>
                    <a:ext cx="595773" cy="380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spAutoFit/>
                  </a:bodyPr>
                  <a:lstStyle/>
                  <a:p>
                    <a:pPr defTabSz="950297"/>
                    <a14:m>
                      <m:oMathPara xmlns:m="http://schemas.openxmlformats.org/officeDocument/2006/math">
                        <m:oMathParaPr>
                          <m:jc m:val="centerGroup"/>
                        </m:oMathParaPr>
                        <m:oMath xmlns:m="http://schemas.openxmlformats.org/officeDocument/2006/math">
                          <m:r>
                            <m:rPr>
                              <m:sty m:val="p"/>
                            </m:rPr>
                            <a:rPr lang="en-US" sz="1870" b="0" i="0" smtClean="0">
                              <a:solidFill>
                                <a:prstClr val="black"/>
                              </a:solidFill>
                              <a:latin typeface="Cambria Math" panose="02040503050406030204" pitchFamily="18" charset="0"/>
                            </a:rPr>
                            <m:t>Video</m:t>
                          </m:r>
                          <m:r>
                            <a:rPr lang="en-US" sz="1870" b="0" i="0" smtClean="0">
                              <a:solidFill>
                                <a:prstClr val="black"/>
                              </a:solidFill>
                              <a:latin typeface="Cambria Math" panose="02040503050406030204" pitchFamily="18" charset="0"/>
                            </a:rPr>
                            <m:t> </m:t>
                          </m:r>
                          <m:r>
                            <m:rPr>
                              <m:sty m:val="p"/>
                            </m:rPr>
                            <a:rPr lang="en-US" sz="1870" b="0" i="0" smtClean="0">
                              <a:solidFill>
                                <a:prstClr val="black"/>
                              </a:solidFill>
                              <a:latin typeface="Cambria Math" panose="02040503050406030204" pitchFamily="18" charset="0"/>
                            </a:rPr>
                            <m:t>Time</m:t>
                          </m:r>
                        </m:oMath>
                      </m:oMathPara>
                    </a14:m>
                    <a:endParaRPr lang="en-US" sz="1870" dirty="0">
                      <a:solidFill>
                        <a:prstClr val="black"/>
                      </a:solidFill>
                    </a:endParaRPr>
                  </a:p>
                </p:txBody>
              </p:sp>
            </mc:Choice>
            <mc:Fallback xmlns="">
              <p:sp>
                <p:nvSpPr>
                  <p:cNvPr id="331" name="Rectangle 330"/>
                  <p:cNvSpPr>
                    <a:spLocks noRot="1" noChangeAspect="1" noMove="1" noResize="1" noEditPoints="1" noAdjustHandles="1" noChangeArrowheads="1" noChangeShapeType="1" noTextEdit="1"/>
                  </p:cNvSpPr>
                  <p:nvPr/>
                </p:nvSpPr>
                <p:spPr>
                  <a:xfrm>
                    <a:off x="11504487" y="4623317"/>
                    <a:ext cx="595773" cy="380104"/>
                  </a:xfrm>
                  <a:prstGeom prst="rect">
                    <a:avLst/>
                  </a:prstGeom>
                  <a:blipFill>
                    <a:blip r:embed="rId21"/>
                    <a:stretch>
                      <a:fillRect r="-116832"/>
                    </a:stretch>
                  </a:blipFill>
                  <a:ln>
                    <a:noFill/>
                  </a:ln>
                </p:spPr>
                <p:txBody>
                  <a:bodyPr/>
                  <a:lstStyle/>
                  <a:p>
                    <a:r>
                      <a:rPr lang="en-US">
                        <a:noFill/>
                      </a:rPr>
                      <a:t> </a:t>
                    </a:r>
                  </a:p>
                </p:txBody>
              </p:sp>
            </mc:Fallback>
          </mc:AlternateContent>
        </p:grpSp>
      </p:grpSp>
      <p:grpSp>
        <p:nvGrpSpPr>
          <p:cNvPr id="332" name="Group 331"/>
          <p:cNvGrpSpPr/>
          <p:nvPr/>
        </p:nvGrpSpPr>
        <p:grpSpPr>
          <a:xfrm>
            <a:off x="243272" y="5478181"/>
            <a:ext cx="13243034" cy="757455"/>
            <a:chOff x="243272" y="5478181"/>
            <a:chExt cx="13243034" cy="757455"/>
          </a:xfrm>
        </p:grpSpPr>
        <mc:AlternateContent xmlns:mc="http://schemas.openxmlformats.org/markup-compatibility/2006" xmlns:a14="http://schemas.microsoft.com/office/drawing/2010/main">
          <mc:Choice Requires="a14">
            <p:sp>
              <p:nvSpPr>
                <p:cNvPr id="333" name="Rectangle 332"/>
                <p:cNvSpPr>
                  <a:spLocks noChangeAspect="1"/>
                </p:cNvSpPr>
                <p:nvPr/>
              </p:nvSpPr>
              <p:spPr>
                <a:xfrm>
                  <a:off x="11887200" y="5842425"/>
                  <a:ext cx="616317" cy="393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spAutoFit/>
                </a:bodyPr>
                <a:lstStyle/>
                <a:p>
                  <a:pPr defTabSz="950297"/>
                  <a14:m>
                    <m:oMathPara xmlns:m="http://schemas.openxmlformats.org/officeDocument/2006/math">
                      <m:oMathParaPr>
                        <m:jc m:val="centerGroup"/>
                      </m:oMathParaPr>
                      <m:oMath xmlns:m="http://schemas.openxmlformats.org/officeDocument/2006/math">
                        <m:r>
                          <m:rPr>
                            <m:sty m:val="p"/>
                          </m:rPr>
                          <a:rPr lang="en-US" sz="1870" b="0" i="0" smtClean="0">
                            <a:solidFill>
                              <a:prstClr val="black"/>
                            </a:solidFill>
                            <a:latin typeface="Cambria Math" panose="02040503050406030204" pitchFamily="18" charset="0"/>
                          </a:rPr>
                          <m:t>Video</m:t>
                        </m:r>
                        <m:r>
                          <a:rPr lang="en-US" sz="1870" b="0" i="0" smtClean="0">
                            <a:solidFill>
                              <a:prstClr val="black"/>
                            </a:solidFill>
                            <a:latin typeface="Cambria Math" panose="02040503050406030204" pitchFamily="18" charset="0"/>
                          </a:rPr>
                          <m:t> </m:t>
                        </m:r>
                        <m:r>
                          <m:rPr>
                            <m:sty m:val="p"/>
                          </m:rPr>
                          <a:rPr lang="en-US" sz="1870" b="0" i="0" smtClean="0">
                            <a:solidFill>
                              <a:prstClr val="black"/>
                            </a:solidFill>
                            <a:latin typeface="Cambria Math" panose="02040503050406030204" pitchFamily="18" charset="0"/>
                          </a:rPr>
                          <m:t>Time</m:t>
                        </m:r>
                      </m:oMath>
                    </m:oMathPara>
                  </a14:m>
                  <a:endParaRPr lang="en-US" sz="1870" dirty="0">
                    <a:solidFill>
                      <a:prstClr val="black"/>
                    </a:solidFill>
                  </a:endParaRPr>
                </a:p>
              </p:txBody>
            </p:sp>
          </mc:Choice>
          <mc:Fallback xmlns="">
            <p:sp>
              <p:nvSpPr>
                <p:cNvPr id="333" name="Rectangle 332"/>
                <p:cNvSpPr>
                  <a:spLocks noRot="1" noChangeAspect="1" noMove="1" noResize="1" noEditPoints="1" noAdjustHandles="1" noChangeArrowheads="1" noChangeShapeType="1" noTextEdit="1"/>
                </p:cNvSpPr>
                <p:nvPr/>
              </p:nvSpPr>
              <p:spPr>
                <a:xfrm>
                  <a:off x="11887200" y="5842425"/>
                  <a:ext cx="616317" cy="393211"/>
                </a:xfrm>
                <a:prstGeom prst="rect">
                  <a:avLst/>
                </a:prstGeom>
                <a:blipFill>
                  <a:blip r:embed="rId22"/>
                  <a:stretch>
                    <a:fillRect r="-116832"/>
                  </a:stretch>
                </a:blipFill>
                <a:ln>
                  <a:noFill/>
                </a:ln>
              </p:spPr>
              <p:txBody>
                <a:bodyPr/>
                <a:lstStyle/>
                <a:p>
                  <a:r>
                    <a:rPr lang="en-US">
                      <a:noFill/>
                    </a:rPr>
                    <a:t> </a:t>
                  </a:r>
                </a:p>
              </p:txBody>
            </p:sp>
          </mc:Fallback>
        </mc:AlternateContent>
        <p:grpSp>
          <p:nvGrpSpPr>
            <p:cNvPr id="334" name="Group 333"/>
            <p:cNvGrpSpPr/>
            <p:nvPr/>
          </p:nvGrpSpPr>
          <p:grpSpPr>
            <a:xfrm>
              <a:off x="243272" y="5478181"/>
              <a:ext cx="13243034" cy="358192"/>
              <a:chOff x="243272" y="5478181"/>
              <a:chExt cx="13243034" cy="358192"/>
            </a:xfrm>
          </p:grpSpPr>
          <p:sp>
            <p:nvSpPr>
              <p:cNvPr id="335" name="Rectangle 334"/>
              <p:cNvSpPr/>
              <p:nvPr/>
            </p:nvSpPr>
            <p:spPr>
              <a:xfrm>
                <a:off x="6035040" y="5478181"/>
                <a:ext cx="731520" cy="283779"/>
              </a:xfrm>
              <a:prstGeom prst="rect">
                <a:avLst/>
              </a:prstGeom>
              <a:solidFill>
                <a:srgbClr val="FB9A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336" name="Straight Arrow Connector 335"/>
              <p:cNvCxnSpPr/>
              <p:nvPr/>
            </p:nvCxnSpPr>
            <p:spPr>
              <a:xfrm>
                <a:off x="243272" y="5836373"/>
                <a:ext cx="13243034"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7" name="Rectangle 336"/>
              <p:cNvSpPr/>
              <p:nvPr/>
            </p:nvSpPr>
            <p:spPr>
              <a:xfrm>
                <a:off x="243272" y="5479247"/>
                <a:ext cx="13243034" cy="283779"/>
              </a:xfrm>
              <a:prstGeom prst="rect">
                <a:avLst/>
              </a:prstGeom>
              <a:no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grpSp>
      <p:grpSp>
        <p:nvGrpSpPr>
          <p:cNvPr id="338" name="Group 337"/>
          <p:cNvGrpSpPr/>
          <p:nvPr/>
        </p:nvGrpSpPr>
        <p:grpSpPr>
          <a:xfrm>
            <a:off x="2513275" y="1329048"/>
            <a:ext cx="1144971" cy="855043"/>
            <a:chOff x="2374254" y="1293202"/>
            <a:chExt cx="1106805" cy="826542"/>
          </a:xfrm>
        </p:grpSpPr>
        <mc:AlternateContent xmlns:mc="http://schemas.openxmlformats.org/markup-compatibility/2006" xmlns:a14="http://schemas.microsoft.com/office/drawing/2010/main">
          <mc:Choice Requires="a14">
            <p:sp>
              <p:nvSpPr>
                <p:cNvPr id="339" name="TextBox 338"/>
                <p:cNvSpPr txBox="1"/>
                <p:nvPr/>
              </p:nvSpPr>
              <p:spPr>
                <a:xfrm>
                  <a:off x="2681973" y="1841565"/>
                  <a:ext cx="48799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−2</m:t>
                            </m:r>
                          </m:sub>
                        </m:sSub>
                      </m:oMath>
                    </m:oMathPara>
                  </a14:m>
                  <a:endParaRPr lang="en-US" sz="1870" dirty="0">
                    <a:solidFill>
                      <a:prstClr val="black"/>
                    </a:solidFill>
                  </a:endParaRPr>
                </a:p>
              </p:txBody>
            </p:sp>
          </mc:Choice>
          <mc:Fallback xmlns="">
            <p:sp>
              <p:nvSpPr>
                <p:cNvPr id="339" name="TextBox 338"/>
                <p:cNvSpPr txBox="1">
                  <a:spLocks noRot="1" noChangeAspect="1" noMove="1" noResize="1" noEditPoints="1" noAdjustHandles="1" noChangeArrowheads="1" noChangeShapeType="1" noTextEdit="1"/>
                </p:cNvSpPr>
                <p:nvPr/>
              </p:nvSpPr>
              <p:spPr>
                <a:xfrm>
                  <a:off x="2681973" y="1841565"/>
                  <a:ext cx="487990" cy="278179"/>
                </a:xfrm>
                <a:prstGeom prst="rect">
                  <a:avLst/>
                </a:prstGeom>
                <a:blipFill>
                  <a:blip r:embed="rId23"/>
                  <a:stretch>
                    <a:fillRect l="-12195" r="-3659" b="-19149"/>
                  </a:stretch>
                </a:blipFill>
              </p:spPr>
              <p:txBody>
                <a:bodyPr/>
                <a:lstStyle/>
                <a:p>
                  <a:r>
                    <a:rPr lang="en-US">
                      <a:noFill/>
                    </a:rPr>
                    <a:t> </a:t>
                  </a:r>
                </a:p>
              </p:txBody>
            </p:sp>
          </mc:Fallback>
        </mc:AlternateContent>
        <p:cxnSp>
          <p:nvCxnSpPr>
            <p:cNvPr id="340" name="Straight Arrow Connector 339"/>
            <p:cNvCxnSpPr/>
            <p:nvPr/>
          </p:nvCxnSpPr>
          <p:spPr>
            <a:xfrm>
              <a:off x="2374254" y="1847848"/>
              <a:ext cx="10972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p:cNvCxnSpPr/>
            <p:nvPr/>
          </p:nvCxnSpPr>
          <p:spPr>
            <a:xfrm>
              <a:off x="2383779" y="1607734"/>
              <a:ext cx="1097280" cy="0"/>
            </a:xfrm>
            <a:prstGeom prst="straightConnector1">
              <a:avLst/>
            </a:prstGeom>
            <a:ln w="22225">
              <a:solidFill>
                <a:srgbClr val="FF7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2" name="TextBox 341"/>
                <p:cNvSpPr txBox="1"/>
                <p:nvPr/>
              </p:nvSpPr>
              <p:spPr>
                <a:xfrm>
                  <a:off x="2588379" y="1293202"/>
                  <a:ext cx="826168"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FF7F00"/>
                                </a:solidFill>
                                <a:latin typeface="Cambria Math" panose="02040503050406030204" pitchFamily="18" charset="0"/>
                              </a:rPr>
                            </m:ctrlPr>
                          </m:sSubPr>
                          <m:e>
                            <m:r>
                              <a:rPr lang="en-US" sz="1870" i="1">
                                <a:solidFill>
                                  <a:srgbClr val="FF7F00"/>
                                </a:solidFill>
                                <a:latin typeface="Cambria Math" panose="02040503050406030204" pitchFamily="18" charset="0"/>
                              </a:rPr>
                              <m:t>𝑓</m:t>
                            </m:r>
                            <m:r>
                              <a:rPr lang="en-US" sz="1870" i="1">
                                <a:solidFill>
                                  <a:srgbClr val="FF7F00"/>
                                </a:solidFill>
                                <a:latin typeface="Cambria Math" panose="02040503050406030204" pitchFamily="18" charset="0"/>
                              </a:rPr>
                              <m:t>(</m:t>
                            </m:r>
                            <m:r>
                              <a:rPr lang="en-US" sz="1870" b="1" i="0">
                                <a:solidFill>
                                  <a:srgbClr val="FF7F00"/>
                                </a:solidFill>
                                <a:latin typeface="Cambria Math" panose="02040503050406030204" pitchFamily="18" charset="0"/>
                              </a:rPr>
                              <m:t>𝐗</m:t>
                            </m:r>
                          </m:e>
                          <m:sub>
                            <m:r>
                              <a:rPr lang="en-US" sz="1870" i="1">
                                <a:solidFill>
                                  <a:srgbClr val="FF7F00"/>
                                </a:solidFill>
                                <a:latin typeface="Cambria Math" panose="02040503050406030204" pitchFamily="18" charset="0"/>
                              </a:rPr>
                              <m:t>𝑖</m:t>
                            </m:r>
                            <m:r>
                              <a:rPr lang="en-US" sz="1870" i="1">
                                <a:solidFill>
                                  <a:srgbClr val="FF7F00"/>
                                </a:solidFill>
                                <a:latin typeface="Cambria Math" panose="02040503050406030204" pitchFamily="18" charset="0"/>
                              </a:rPr>
                              <m:t>−2</m:t>
                            </m:r>
                          </m:sub>
                        </m:sSub>
                        <m:r>
                          <a:rPr lang="en-US" sz="1870" i="1">
                            <a:solidFill>
                              <a:srgbClr val="FF7F00"/>
                            </a:solidFill>
                            <a:latin typeface="Cambria Math" panose="02040503050406030204" pitchFamily="18" charset="0"/>
                          </a:rPr>
                          <m:t>)</m:t>
                        </m:r>
                      </m:oMath>
                    </m:oMathPara>
                  </a14:m>
                  <a:endParaRPr lang="en-US" sz="1870" dirty="0">
                    <a:solidFill>
                      <a:srgbClr val="FF7F00"/>
                    </a:solidFill>
                  </a:endParaRPr>
                </a:p>
              </p:txBody>
            </p:sp>
          </mc:Choice>
          <mc:Fallback xmlns="">
            <p:sp>
              <p:nvSpPr>
                <p:cNvPr id="342" name="TextBox 341"/>
                <p:cNvSpPr txBox="1">
                  <a:spLocks noRot="1" noChangeAspect="1" noMove="1" noResize="1" noEditPoints="1" noAdjustHandles="1" noChangeArrowheads="1" noChangeShapeType="1" noTextEdit="1"/>
                </p:cNvSpPr>
                <p:nvPr/>
              </p:nvSpPr>
              <p:spPr>
                <a:xfrm>
                  <a:off x="2588379" y="1293202"/>
                  <a:ext cx="826168" cy="278179"/>
                </a:xfrm>
                <a:prstGeom prst="rect">
                  <a:avLst/>
                </a:prstGeom>
                <a:blipFill>
                  <a:blip r:embed="rId24"/>
                  <a:stretch>
                    <a:fillRect l="-9286" t="-2128" r="-10000" b="-38298"/>
                  </a:stretch>
                </a:blipFill>
              </p:spPr>
              <p:txBody>
                <a:bodyPr/>
                <a:lstStyle/>
                <a:p>
                  <a:r>
                    <a:rPr lang="en-US">
                      <a:noFill/>
                    </a:rPr>
                    <a:t> </a:t>
                  </a:r>
                </a:p>
              </p:txBody>
            </p:sp>
          </mc:Fallback>
        </mc:AlternateContent>
      </p:grpSp>
      <p:sp>
        <p:nvSpPr>
          <p:cNvPr id="343" name="Rectangle 342"/>
          <p:cNvSpPr>
            <a:spLocks/>
          </p:cNvSpPr>
          <p:nvPr/>
        </p:nvSpPr>
        <p:spPr>
          <a:xfrm>
            <a:off x="3432014" y="553024"/>
            <a:ext cx="189186" cy="283779"/>
          </a:xfrm>
          <a:prstGeom prst="rect">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344" name="Straight Arrow Connector 257"/>
          <p:cNvCxnSpPr>
            <a:stCxn id="367" idx="4"/>
            <a:endCxn id="343" idx="2"/>
          </p:cNvCxnSpPr>
          <p:nvPr/>
        </p:nvCxnSpPr>
        <p:spPr>
          <a:xfrm rot="5400000" flipH="1" flipV="1">
            <a:off x="2692242" y="798225"/>
            <a:ext cx="795786" cy="872943"/>
          </a:xfrm>
          <a:prstGeom prst="bentConnector3">
            <a:avLst>
              <a:gd name="adj1" fmla="val 50000"/>
            </a:avLst>
          </a:prstGeom>
          <a:ln w="31750">
            <a:solidFill>
              <a:srgbClr val="FF7F00"/>
            </a:solidFill>
            <a:tailEnd type="triangle"/>
          </a:ln>
        </p:spPr>
        <p:style>
          <a:lnRef idx="1">
            <a:schemeClr val="accent1"/>
          </a:lnRef>
          <a:fillRef idx="0">
            <a:schemeClr val="accent1"/>
          </a:fillRef>
          <a:effectRef idx="0">
            <a:schemeClr val="accent1"/>
          </a:effectRef>
          <a:fontRef idx="minor">
            <a:schemeClr val="tx1"/>
          </a:fontRef>
        </p:style>
      </p:cxnSp>
      <p:sp>
        <p:nvSpPr>
          <p:cNvPr id="348" name="Rectangle 347"/>
          <p:cNvSpPr>
            <a:spLocks/>
          </p:cNvSpPr>
          <p:nvPr/>
        </p:nvSpPr>
        <p:spPr>
          <a:xfrm>
            <a:off x="928033" y="5479953"/>
            <a:ext cx="189186" cy="283779"/>
          </a:xfrm>
          <a:prstGeom prst="rect">
            <a:avLst/>
          </a:prstGeom>
          <a:solidFill>
            <a:srgbClr val="8A3C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349" name="Curved Connector 584"/>
          <p:cNvCxnSpPr/>
          <p:nvPr/>
        </p:nvCxnSpPr>
        <p:spPr>
          <a:xfrm rot="5400000" flipH="1" flipV="1">
            <a:off x="1251628" y="4678515"/>
            <a:ext cx="562352" cy="1040524"/>
          </a:xfrm>
          <a:prstGeom prst="bentConnector3">
            <a:avLst/>
          </a:prstGeom>
          <a:ln w="31750">
            <a:solidFill>
              <a:srgbClr val="8A3CC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0" name="TextBox 349"/>
              <p:cNvSpPr txBox="1"/>
              <p:nvPr/>
            </p:nvSpPr>
            <p:spPr>
              <a:xfrm>
                <a:off x="585791" y="5880450"/>
                <a:ext cx="854657"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8A3CC4"/>
                              </a:solidFill>
                              <a:latin typeface="Cambria Math" panose="02040503050406030204" pitchFamily="18" charset="0"/>
                            </a:rPr>
                          </m:ctrlPr>
                        </m:sSubPr>
                        <m:e>
                          <m:r>
                            <a:rPr lang="en-US" sz="1870" i="1">
                              <a:solidFill>
                                <a:srgbClr val="8A3CC4"/>
                              </a:solidFill>
                              <a:latin typeface="Cambria Math" panose="02040503050406030204" pitchFamily="18" charset="0"/>
                            </a:rPr>
                            <m:t>𝑓</m:t>
                          </m:r>
                          <m:r>
                            <a:rPr lang="en-US" sz="1870" i="1">
                              <a:solidFill>
                                <a:srgbClr val="8A3CC4"/>
                              </a:solidFill>
                              <a:latin typeface="Cambria Math" panose="02040503050406030204" pitchFamily="18" charset="0"/>
                            </a:rPr>
                            <m:t>(</m:t>
                          </m:r>
                          <m:r>
                            <a:rPr lang="en-US" sz="1870" b="1" i="0">
                              <a:solidFill>
                                <a:srgbClr val="8A3CC4"/>
                              </a:solidFill>
                              <a:latin typeface="Cambria Math" panose="02040503050406030204" pitchFamily="18" charset="0"/>
                            </a:rPr>
                            <m:t>𝐗</m:t>
                          </m:r>
                        </m:e>
                        <m:sub>
                          <m:r>
                            <a:rPr lang="en-US" sz="1870" i="1">
                              <a:solidFill>
                                <a:srgbClr val="8A3CC4"/>
                              </a:solidFill>
                              <a:latin typeface="Cambria Math" panose="02040503050406030204" pitchFamily="18" charset="0"/>
                            </a:rPr>
                            <m:t>𝑖</m:t>
                          </m:r>
                          <m:r>
                            <a:rPr lang="en-US" sz="1870" i="1">
                              <a:solidFill>
                                <a:srgbClr val="8A3CC4"/>
                              </a:solidFill>
                              <a:latin typeface="Cambria Math" panose="02040503050406030204" pitchFamily="18" charset="0"/>
                            </a:rPr>
                            <m:t>−3</m:t>
                          </m:r>
                        </m:sub>
                      </m:sSub>
                      <m:r>
                        <a:rPr lang="en-US" sz="1870" i="1">
                          <a:solidFill>
                            <a:srgbClr val="8A3CC4"/>
                          </a:solidFill>
                          <a:latin typeface="Cambria Math" panose="02040503050406030204" pitchFamily="18" charset="0"/>
                        </a:rPr>
                        <m:t>)</m:t>
                      </m:r>
                    </m:oMath>
                  </m:oMathPara>
                </a14:m>
                <a:endParaRPr lang="en-US" sz="1870" dirty="0">
                  <a:solidFill>
                    <a:srgbClr val="8A3CC4"/>
                  </a:solidFill>
                </a:endParaRPr>
              </a:p>
            </p:txBody>
          </p:sp>
        </mc:Choice>
        <mc:Fallback xmlns="">
          <p:sp>
            <p:nvSpPr>
              <p:cNvPr id="350" name="TextBox 349"/>
              <p:cNvSpPr txBox="1">
                <a:spLocks noRot="1" noChangeAspect="1" noMove="1" noResize="1" noEditPoints="1" noAdjustHandles="1" noChangeArrowheads="1" noChangeShapeType="1" noTextEdit="1"/>
              </p:cNvSpPr>
              <p:nvPr/>
            </p:nvSpPr>
            <p:spPr>
              <a:xfrm>
                <a:off x="585791" y="5880450"/>
                <a:ext cx="854657" cy="287771"/>
              </a:xfrm>
              <a:prstGeom prst="rect">
                <a:avLst/>
              </a:prstGeom>
              <a:blipFill>
                <a:blip r:embed="rId25"/>
                <a:stretch>
                  <a:fillRect l="-9286" t="-2128" r="-10000" b="-38298"/>
                </a:stretch>
              </a:blipFill>
            </p:spPr>
            <p:txBody>
              <a:bodyPr/>
              <a:lstStyle/>
              <a:p>
                <a:r>
                  <a:rPr lang="en-US">
                    <a:noFill/>
                  </a:rPr>
                  <a:t> </a:t>
                </a:r>
              </a:p>
            </p:txBody>
          </p:sp>
        </mc:Fallback>
      </mc:AlternateContent>
      <p:grpSp>
        <p:nvGrpSpPr>
          <p:cNvPr id="351" name="Group 350"/>
          <p:cNvGrpSpPr/>
          <p:nvPr/>
        </p:nvGrpSpPr>
        <p:grpSpPr>
          <a:xfrm>
            <a:off x="98701" y="1340608"/>
            <a:ext cx="2421574" cy="884388"/>
            <a:chOff x="40165" y="1304377"/>
            <a:chExt cx="2340855" cy="854908"/>
          </a:xfrm>
        </p:grpSpPr>
        <p:sp>
          <p:nvSpPr>
            <p:cNvPr id="352" name="Rectangle 351"/>
            <p:cNvSpPr>
              <a:spLocks noChangeAspect="1"/>
            </p:cNvSpPr>
            <p:nvPr/>
          </p:nvSpPr>
          <p:spPr>
            <a:xfrm>
              <a:off x="1466620" y="1351474"/>
              <a:ext cx="914400" cy="807811"/>
            </a:xfrm>
            <a:prstGeom prst="rect">
              <a:avLst/>
            </a:prstGeom>
            <a:solidFill>
              <a:srgbClr val="A6CE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dirty="0">
                <a:solidFill>
                  <a:srgbClr val="5B9BD5"/>
                </a:solidFill>
              </a:endParaRPr>
            </a:p>
          </p:txBody>
        </p:sp>
        <p:grpSp>
          <p:nvGrpSpPr>
            <p:cNvPr id="353" name="Group 352"/>
            <p:cNvGrpSpPr/>
            <p:nvPr/>
          </p:nvGrpSpPr>
          <p:grpSpPr>
            <a:xfrm>
              <a:off x="400621" y="1304377"/>
              <a:ext cx="1050784" cy="817017"/>
              <a:chOff x="6287170" y="1543671"/>
              <a:chExt cx="1050784" cy="817017"/>
            </a:xfrm>
          </p:grpSpPr>
          <mc:AlternateContent xmlns:mc="http://schemas.openxmlformats.org/markup-compatibility/2006" xmlns:a14="http://schemas.microsoft.com/office/drawing/2010/main">
            <mc:Choice Requires="a14">
              <p:sp>
                <p:nvSpPr>
                  <p:cNvPr id="355" name="TextBox 354"/>
                  <p:cNvSpPr txBox="1"/>
                  <p:nvPr/>
                </p:nvSpPr>
                <p:spPr>
                  <a:xfrm>
                    <a:off x="6531904" y="2082509"/>
                    <a:ext cx="487990"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𝐡</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−3</m:t>
                              </m:r>
                            </m:sub>
                          </m:sSub>
                        </m:oMath>
                      </m:oMathPara>
                    </a14:m>
                    <a:endParaRPr lang="en-US" sz="1870" dirty="0">
                      <a:solidFill>
                        <a:prstClr val="black"/>
                      </a:solidFill>
                    </a:endParaRPr>
                  </a:p>
                </p:txBody>
              </p:sp>
            </mc:Choice>
            <mc:Fallback xmlns="">
              <p:sp>
                <p:nvSpPr>
                  <p:cNvPr id="355" name="TextBox 354"/>
                  <p:cNvSpPr txBox="1">
                    <a:spLocks noRot="1" noChangeAspect="1" noMove="1" noResize="1" noEditPoints="1" noAdjustHandles="1" noChangeArrowheads="1" noChangeShapeType="1" noTextEdit="1"/>
                  </p:cNvSpPr>
                  <p:nvPr/>
                </p:nvSpPr>
                <p:spPr>
                  <a:xfrm>
                    <a:off x="6531904" y="2082509"/>
                    <a:ext cx="487990" cy="278179"/>
                  </a:xfrm>
                  <a:prstGeom prst="rect">
                    <a:avLst/>
                  </a:prstGeom>
                  <a:blipFill>
                    <a:blip r:embed="rId26"/>
                    <a:stretch>
                      <a:fillRect l="-12048" r="-2410" b="-16667"/>
                    </a:stretch>
                  </a:blipFill>
                </p:spPr>
                <p:txBody>
                  <a:bodyPr/>
                  <a:lstStyle/>
                  <a:p>
                    <a:r>
                      <a:rPr lang="en-US">
                        <a:noFill/>
                      </a:rPr>
                      <a:t> </a:t>
                    </a:r>
                  </a:p>
                </p:txBody>
              </p:sp>
            </mc:Fallback>
          </mc:AlternateContent>
          <p:grpSp>
            <p:nvGrpSpPr>
              <p:cNvPr id="356" name="Group 355"/>
              <p:cNvGrpSpPr/>
              <p:nvPr/>
            </p:nvGrpSpPr>
            <p:grpSpPr>
              <a:xfrm>
                <a:off x="6287170" y="1848678"/>
                <a:ext cx="1050784" cy="240114"/>
                <a:chOff x="6287170" y="1848678"/>
                <a:chExt cx="1050784" cy="240114"/>
              </a:xfrm>
            </p:grpSpPr>
            <p:cxnSp>
              <p:nvCxnSpPr>
                <p:cNvPr id="358" name="Straight Arrow Connector 357"/>
                <p:cNvCxnSpPr/>
                <p:nvPr/>
              </p:nvCxnSpPr>
              <p:spPr>
                <a:xfrm>
                  <a:off x="6287170" y="2088792"/>
                  <a:ext cx="105078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9" name="Straight Arrow Connector 358"/>
                <p:cNvCxnSpPr/>
                <p:nvPr/>
              </p:nvCxnSpPr>
              <p:spPr>
                <a:xfrm>
                  <a:off x="6300530" y="1848678"/>
                  <a:ext cx="1037424" cy="0"/>
                </a:xfrm>
                <a:prstGeom prst="straightConnector1">
                  <a:avLst/>
                </a:prstGeom>
                <a:ln w="22225">
                  <a:solidFill>
                    <a:srgbClr val="8A3CC4"/>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57" name="TextBox 356"/>
                  <p:cNvSpPr txBox="1"/>
                  <p:nvPr/>
                </p:nvSpPr>
                <p:spPr>
                  <a:xfrm>
                    <a:off x="6373329" y="1543671"/>
                    <a:ext cx="826168"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7030A0"/>
                                  </a:solidFill>
                                  <a:latin typeface="Cambria Math" panose="02040503050406030204" pitchFamily="18" charset="0"/>
                                </a:rPr>
                              </m:ctrlPr>
                            </m:sSubPr>
                            <m:e>
                              <m:r>
                                <a:rPr lang="en-US" sz="1870" i="1">
                                  <a:solidFill>
                                    <a:srgbClr val="7030A0"/>
                                  </a:solidFill>
                                  <a:latin typeface="Cambria Math" panose="02040503050406030204" pitchFamily="18" charset="0"/>
                                </a:rPr>
                                <m:t>𝑓</m:t>
                              </m:r>
                              <m:r>
                                <a:rPr lang="en-US" sz="1870" i="1">
                                  <a:solidFill>
                                    <a:srgbClr val="7030A0"/>
                                  </a:solidFill>
                                  <a:latin typeface="Cambria Math" panose="02040503050406030204" pitchFamily="18" charset="0"/>
                                </a:rPr>
                                <m:t>(</m:t>
                              </m:r>
                              <m:r>
                                <a:rPr lang="en-US" sz="1870" b="1" i="0">
                                  <a:solidFill>
                                    <a:srgbClr val="7030A0"/>
                                  </a:solidFill>
                                  <a:latin typeface="Cambria Math" panose="02040503050406030204" pitchFamily="18" charset="0"/>
                                </a:rPr>
                                <m:t>𝐗</m:t>
                              </m:r>
                            </m:e>
                            <m:sub>
                              <m:r>
                                <a:rPr lang="en-US" sz="1870" i="1">
                                  <a:solidFill>
                                    <a:srgbClr val="7030A0"/>
                                  </a:solidFill>
                                  <a:latin typeface="Cambria Math" panose="02040503050406030204" pitchFamily="18" charset="0"/>
                                </a:rPr>
                                <m:t>𝑖</m:t>
                              </m:r>
                              <m:r>
                                <a:rPr lang="en-US" sz="1870" i="1">
                                  <a:solidFill>
                                    <a:srgbClr val="7030A0"/>
                                  </a:solidFill>
                                  <a:latin typeface="Cambria Math" panose="02040503050406030204" pitchFamily="18" charset="0"/>
                                </a:rPr>
                                <m:t>−3</m:t>
                              </m:r>
                            </m:sub>
                          </m:sSub>
                          <m:r>
                            <a:rPr lang="en-US" sz="1870" i="1">
                              <a:solidFill>
                                <a:srgbClr val="7030A0"/>
                              </a:solidFill>
                              <a:latin typeface="Cambria Math" panose="02040503050406030204" pitchFamily="18" charset="0"/>
                            </a:rPr>
                            <m:t>)</m:t>
                          </m:r>
                        </m:oMath>
                      </m:oMathPara>
                    </a14:m>
                    <a:endParaRPr lang="en-US" sz="1870" dirty="0">
                      <a:solidFill>
                        <a:srgbClr val="7030A0"/>
                      </a:solidFill>
                    </a:endParaRPr>
                  </a:p>
                </p:txBody>
              </p:sp>
            </mc:Choice>
            <mc:Fallback xmlns="">
              <p:sp>
                <p:nvSpPr>
                  <p:cNvPr id="357" name="TextBox 356"/>
                  <p:cNvSpPr txBox="1">
                    <a:spLocks noRot="1" noChangeAspect="1" noMove="1" noResize="1" noEditPoints="1" noAdjustHandles="1" noChangeArrowheads="1" noChangeShapeType="1" noTextEdit="1"/>
                  </p:cNvSpPr>
                  <p:nvPr/>
                </p:nvSpPr>
                <p:spPr>
                  <a:xfrm>
                    <a:off x="6373329" y="1543671"/>
                    <a:ext cx="826168" cy="278179"/>
                  </a:xfrm>
                  <a:prstGeom prst="rect">
                    <a:avLst/>
                  </a:prstGeom>
                  <a:blipFill>
                    <a:blip r:embed="rId27"/>
                    <a:stretch>
                      <a:fillRect l="-9286" t="-2128" r="-10000" b="-38298"/>
                    </a:stretch>
                  </a:blipFill>
                </p:spPr>
                <p:txBody>
                  <a:bodyPr/>
                  <a:lstStyle/>
                  <a:p>
                    <a:r>
                      <a:rPr lang="en-US">
                        <a:noFill/>
                      </a:rPr>
                      <a:t> </a:t>
                    </a:r>
                  </a:p>
                </p:txBody>
              </p:sp>
            </mc:Fallback>
          </mc:AlternateContent>
        </p:grpSp>
        <p:sp>
          <p:nvSpPr>
            <p:cNvPr id="354" name="Rectangle 353"/>
            <p:cNvSpPr/>
            <p:nvPr/>
          </p:nvSpPr>
          <p:spPr>
            <a:xfrm>
              <a:off x="40165" y="1453477"/>
              <a:ext cx="574196" cy="410753"/>
            </a:xfrm>
            <a:prstGeom prst="rect">
              <a:avLst/>
            </a:prstGeom>
          </p:spPr>
          <p:txBody>
            <a:bodyPr wrap="none">
              <a:spAutoFit/>
            </a:bodyPr>
            <a:lstStyle/>
            <a:p>
              <a:pPr defTabSz="950297"/>
              <a:r>
                <a:rPr lang="en-US" sz="2069" b="1" dirty="0">
                  <a:solidFill>
                    <a:prstClr val="black"/>
                  </a:solidFill>
                </a:rPr>
                <a:t>. . . </a:t>
              </a:r>
            </a:p>
          </p:txBody>
        </p:sp>
      </p:grpSp>
      <p:grpSp>
        <p:nvGrpSpPr>
          <p:cNvPr id="360" name="Group 359"/>
          <p:cNvGrpSpPr/>
          <p:nvPr/>
        </p:nvGrpSpPr>
        <p:grpSpPr>
          <a:xfrm>
            <a:off x="1238993" y="3750693"/>
            <a:ext cx="1732245" cy="851337"/>
            <a:chOff x="1418672" y="3818279"/>
            <a:chExt cx="1674502" cy="822960"/>
          </a:xfrm>
        </p:grpSpPr>
        <mc:AlternateContent xmlns:mc="http://schemas.openxmlformats.org/markup-compatibility/2006" xmlns:a14="http://schemas.microsoft.com/office/drawing/2010/main">
          <mc:Choice Requires="a14">
            <p:sp>
              <p:nvSpPr>
                <p:cNvPr id="361" name="TextBox 360"/>
                <p:cNvSpPr txBox="1"/>
                <p:nvPr/>
              </p:nvSpPr>
              <p:spPr>
                <a:xfrm>
                  <a:off x="2593035" y="4025581"/>
                  <a:ext cx="500139" cy="278179"/>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𝐗</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−2</m:t>
                            </m:r>
                          </m:sub>
                        </m:sSub>
                      </m:oMath>
                    </m:oMathPara>
                  </a14:m>
                  <a:endParaRPr lang="en-US" sz="1870" dirty="0">
                    <a:solidFill>
                      <a:prstClr val="black"/>
                    </a:solidFill>
                  </a:endParaRPr>
                </a:p>
              </p:txBody>
            </p:sp>
          </mc:Choice>
          <mc:Fallback xmlns="">
            <p:sp>
              <p:nvSpPr>
                <p:cNvPr id="361" name="TextBox 360"/>
                <p:cNvSpPr txBox="1">
                  <a:spLocks noRot="1" noChangeAspect="1" noMove="1" noResize="1" noEditPoints="1" noAdjustHandles="1" noChangeArrowheads="1" noChangeShapeType="1" noTextEdit="1"/>
                </p:cNvSpPr>
                <p:nvPr/>
              </p:nvSpPr>
              <p:spPr>
                <a:xfrm>
                  <a:off x="2593035" y="4025581"/>
                  <a:ext cx="500139" cy="278179"/>
                </a:xfrm>
                <a:prstGeom prst="rect">
                  <a:avLst/>
                </a:prstGeom>
                <a:blipFill>
                  <a:blip r:embed="rId28"/>
                  <a:stretch>
                    <a:fillRect l="-10714" r="-3571" b="-16667"/>
                  </a:stretch>
                </a:blipFill>
              </p:spPr>
              <p:txBody>
                <a:bodyPr/>
                <a:lstStyle/>
                <a:p>
                  <a:r>
                    <a:rPr lang="en-US">
                      <a:noFill/>
                    </a:rPr>
                    <a:t> </a:t>
                  </a:r>
                </a:p>
              </p:txBody>
            </p:sp>
          </mc:Fallback>
        </mc:AlternateContent>
        <p:sp>
          <p:nvSpPr>
            <p:cNvPr id="362" name="Rectangle 361"/>
            <p:cNvSpPr/>
            <p:nvPr/>
          </p:nvSpPr>
          <p:spPr>
            <a:xfrm>
              <a:off x="1418672" y="3818279"/>
              <a:ext cx="1440180" cy="822960"/>
            </a:xfrm>
            <a:prstGeom prst="rect">
              <a:avLst/>
            </a:prstGeom>
            <a:blipFill dpi="0" rotWithShape="1">
              <a:blip r:embed="rId29"/>
              <a:srcRect/>
              <a:stretch>
                <a:fillRect/>
              </a:stretch>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isometricOffAxis2Right">
                <a:rot lat="1075750" lon="18075353" rev="9732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grpSp>
        <p:nvGrpSpPr>
          <p:cNvPr id="363" name="Group 362"/>
          <p:cNvGrpSpPr/>
          <p:nvPr/>
        </p:nvGrpSpPr>
        <p:grpSpPr>
          <a:xfrm>
            <a:off x="2042465" y="2224993"/>
            <a:ext cx="531664" cy="367852"/>
            <a:chOff x="1919133" y="2159276"/>
            <a:chExt cx="513941" cy="355588"/>
          </a:xfrm>
        </p:grpSpPr>
        <p:cxnSp>
          <p:nvCxnSpPr>
            <p:cNvPr id="364" name="Straight Arrow Connector 363"/>
            <p:cNvCxnSpPr>
              <a:endCxn id="352" idx="2"/>
            </p:cNvCxnSpPr>
            <p:nvPr/>
          </p:nvCxnSpPr>
          <p:spPr>
            <a:xfrm flipV="1">
              <a:off x="1919133" y="2159276"/>
              <a:ext cx="4685" cy="355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5" name="TextBox 364"/>
                <p:cNvSpPr txBox="1"/>
                <p:nvPr/>
              </p:nvSpPr>
              <p:spPr>
                <a:xfrm>
                  <a:off x="1971922" y="2175380"/>
                  <a:ext cx="461152" cy="278176"/>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prstClr val="black"/>
                                </a:solidFill>
                                <a:latin typeface="Cambria Math" panose="02040503050406030204" pitchFamily="18" charset="0"/>
                              </a:rPr>
                            </m:ctrlPr>
                          </m:sSubPr>
                          <m:e>
                            <m:r>
                              <a:rPr lang="en-US" sz="1870" b="1" i="0">
                                <a:solidFill>
                                  <a:prstClr val="black"/>
                                </a:solidFill>
                                <a:latin typeface="Cambria Math" panose="02040503050406030204" pitchFamily="18" charset="0"/>
                              </a:rPr>
                              <m:t>𝐯</m:t>
                            </m:r>
                          </m:e>
                          <m:sub>
                            <m:r>
                              <a:rPr lang="en-US" sz="1870" i="1">
                                <a:solidFill>
                                  <a:prstClr val="black"/>
                                </a:solidFill>
                                <a:latin typeface="Cambria Math" panose="02040503050406030204" pitchFamily="18" charset="0"/>
                              </a:rPr>
                              <m:t>𝑖</m:t>
                            </m:r>
                            <m:r>
                              <a:rPr lang="en-US" sz="1870" i="1">
                                <a:solidFill>
                                  <a:prstClr val="black"/>
                                </a:solidFill>
                                <a:latin typeface="Cambria Math" panose="02040503050406030204" pitchFamily="18" charset="0"/>
                              </a:rPr>
                              <m:t>−2</m:t>
                            </m:r>
                          </m:sub>
                        </m:sSub>
                      </m:oMath>
                    </m:oMathPara>
                  </a14:m>
                  <a:endParaRPr lang="en-US" sz="1870" dirty="0">
                    <a:solidFill>
                      <a:prstClr val="black"/>
                    </a:solidFill>
                  </a:endParaRPr>
                </a:p>
              </p:txBody>
            </p:sp>
          </mc:Choice>
          <mc:Fallback xmlns="">
            <p:sp>
              <p:nvSpPr>
                <p:cNvPr id="365" name="TextBox 364"/>
                <p:cNvSpPr txBox="1">
                  <a:spLocks noRot="1" noChangeAspect="1" noMove="1" noResize="1" noEditPoints="1" noAdjustHandles="1" noChangeArrowheads="1" noChangeShapeType="1" noTextEdit="1"/>
                </p:cNvSpPr>
                <p:nvPr/>
              </p:nvSpPr>
              <p:spPr>
                <a:xfrm>
                  <a:off x="1971922" y="2175380"/>
                  <a:ext cx="461152" cy="278176"/>
                </a:xfrm>
                <a:prstGeom prst="rect">
                  <a:avLst/>
                </a:prstGeom>
                <a:blipFill>
                  <a:blip r:embed="rId30"/>
                  <a:stretch>
                    <a:fillRect l="-6410" r="-3846" b="-17021"/>
                  </a:stretch>
                </a:blipFill>
              </p:spPr>
              <p:txBody>
                <a:bodyPr/>
                <a:lstStyle/>
                <a:p>
                  <a:r>
                    <a:rPr lang="en-US">
                      <a:noFill/>
                    </a:rPr>
                    <a:t> </a:t>
                  </a:r>
                </a:p>
              </p:txBody>
            </p:sp>
          </mc:Fallback>
        </mc:AlternateContent>
      </p:grpSp>
      <p:cxnSp>
        <p:nvCxnSpPr>
          <p:cNvPr id="366" name="Straight Arrow Connector 365"/>
          <p:cNvCxnSpPr/>
          <p:nvPr/>
        </p:nvCxnSpPr>
        <p:spPr>
          <a:xfrm flipV="1">
            <a:off x="2037053" y="3269508"/>
            <a:ext cx="4847" cy="3678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7" name="Oval 366"/>
          <p:cNvSpPr/>
          <p:nvPr/>
        </p:nvSpPr>
        <p:spPr>
          <a:xfrm flipV="1">
            <a:off x="2630804" y="1632589"/>
            <a:ext cx="45719" cy="45719"/>
          </a:xfrm>
          <a:prstGeom prst="ellipse">
            <a:avLst/>
          </a:prstGeom>
          <a:solidFill>
            <a:srgbClr val="FF7F00"/>
          </a:solidFill>
          <a:ln>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368" name="TextBox 367"/>
              <p:cNvSpPr txBox="1"/>
              <p:nvPr/>
            </p:nvSpPr>
            <p:spPr>
              <a:xfrm>
                <a:off x="3128433" y="5885377"/>
                <a:ext cx="854657" cy="287771"/>
              </a:xfrm>
              <a:prstGeom prst="rect">
                <a:avLst/>
              </a:prstGeom>
              <a:noFill/>
            </p:spPr>
            <p:txBody>
              <a:bodyPr wrap="none" lIns="0" tIns="0" rIns="0" bIns="0" rtlCol="0">
                <a:spAutoFit/>
              </a:bodyPr>
              <a:lstStyle/>
              <a:p>
                <a:pPr defTabSz="950297"/>
                <a14:m>
                  <m:oMathPara xmlns:m="http://schemas.openxmlformats.org/officeDocument/2006/math">
                    <m:oMathParaPr>
                      <m:jc m:val="centerGroup"/>
                    </m:oMathParaPr>
                    <m:oMath xmlns:m="http://schemas.openxmlformats.org/officeDocument/2006/math">
                      <m:sSub>
                        <m:sSubPr>
                          <m:ctrlPr>
                            <a:rPr lang="en-US" sz="1870" i="1">
                              <a:solidFill>
                                <a:srgbClr val="FF7F00"/>
                              </a:solidFill>
                              <a:latin typeface="Cambria Math" panose="02040503050406030204" pitchFamily="18" charset="0"/>
                            </a:rPr>
                          </m:ctrlPr>
                        </m:sSubPr>
                        <m:e>
                          <m:r>
                            <a:rPr lang="en-US" sz="1870" i="1">
                              <a:solidFill>
                                <a:srgbClr val="FF7F00"/>
                              </a:solidFill>
                              <a:latin typeface="Cambria Math" panose="02040503050406030204" pitchFamily="18" charset="0"/>
                            </a:rPr>
                            <m:t>𝑓</m:t>
                          </m:r>
                          <m:r>
                            <a:rPr lang="en-US" sz="1870" i="1">
                              <a:solidFill>
                                <a:srgbClr val="FF7F00"/>
                              </a:solidFill>
                              <a:latin typeface="Cambria Math" panose="02040503050406030204" pitchFamily="18" charset="0"/>
                            </a:rPr>
                            <m:t>(</m:t>
                          </m:r>
                          <m:r>
                            <a:rPr lang="en-US" sz="1870" b="1" i="0">
                              <a:solidFill>
                                <a:srgbClr val="FF7F00"/>
                              </a:solidFill>
                              <a:latin typeface="Cambria Math" panose="02040503050406030204" pitchFamily="18" charset="0"/>
                            </a:rPr>
                            <m:t>𝐗</m:t>
                          </m:r>
                        </m:e>
                        <m:sub>
                          <m:r>
                            <a:rPr lang="en-US" sz="1870" i="1">
                              <a:solidFill>
                                <a:srgbClr val="FF7F00"/>
                              </a:solidFill>
                              <a:latin typeface="Cambria Math" panose="02040503050406030204" pitchFamily="18" charset="0"/>
                            </a:rPr>
                            <m:t>𝑖</m:t>
                          </m:r>
                          <m:r>
                            <a:rPr lang="en-US" sz="1870" i="1">
                              <a:solidFill>
                                <a:srgbClr val="FF7F00"/>
                              </a:solidFill>
                              <a:latin typeface="Cambria Math" panose="02040503050406030204" pitchFamily="18" charset="0"/>
                            </a:rPr>
                            <m:t>−2</m:t>
                          </m:r>
                        </m:sub>
                      </m:sSub>
                      <m:r>
                        <a:rPr lang="en-US" sz="1870" i="1">
                          <a:solidFill>
                            <a:srgbClr val="FF7F00"/>
                          </a:solidFill>
                          <a:latin typeface="Cambria Math" panose="02040503050406030204" pitchFamily="18" charset="0"/>
                        </a:rPr>
                        <m:t>)</m:t>
                      </m:r>
                    </m:oMath>
                  </m:oMathPara>
                </a14:m>
                <a:endParaRPr lang="en-US" sz="1870" dirty="0">
                  <a:solidFill>
                    <a:srgbClr val="FF7F00"/>
                  </a:solidFill>
                </a:endParaRPr>
              </a:p>
            </p:txBody>
          </p:sp>
        </mc:Choice>
        <mc:Fallback xmlns="">
          <p:sp>
            <p:nvSpPr>
              <p:cNvPr id="368" name="TextBox 367"/>
              <p:cNvSpPr txBox="1">
                <a:spLocks noRot="1" noChangeAspect="1" noMove="1" noResize="1" noEditPoints="1" noAdjustHandles="1" noChangeArrowheads="1" noChangeShapeType="1" noTextEdit="1"/>
              </p:cNvSpPr>
              <p:nvPr/>
            </p:nvSpPr>
            <p:spPr>
              <a:xfrm>
                <a:off x="3128433" y="5885377"/>
                <a:ext cx="854657" cy="287771"/>
              </a:xfrm>
              <a:prstGeom prst="rect">
                <a:avLst/>
              </a:prstGeom>
              <a:blipFill>
                <a:blip r:embed="rId31"/>
                <a:stretch>
                  <a:fillRect l="-9286" r="-10000" b="-35417"/>
                </a:stretch>
              </a:blipFill>
            </p:spPr>
            <p:txBody>
              <a:bodyPr/>
              <a:lstStyle/>
              <a:p>
                <a:r>
                  <a:rPr lang="en-US">
                    <a:noFill/>
                  </a:rPr>
                  <a:t> </a:t>
                </a:r>
              </a:p>
            </p:txBody>
          </p:sp>
        </mc:Fallback>
      </mc:AlternateContent>
      <p:grpSp>
        <p:nvGrpSpPr>
          <p:cNvPr id="369" name="Group 368"/>
          <p:cNvGrpSpPr/>
          <p:nvPr/>
        </p:nvGrpSpPr>
        <p:grpSpPr>
          <a:xfrm>
            <a:off x="650193" y="2592848"/>
            <a:ext cx="1723346" cy="662152"/>
            <a:chOff x="573274" y="2514875"/>
            <a:chExt cx="1665901" cy="640080"/>
          </a:xfrm>
        </p:grpSpPr>
        <p:sp>
          <p:nvSpPr>
            <p:cNvPr id="370" name="Rectangle 369"/>
            <p:cNvSpPr/>
            <p:nvPr/>
          </p:nvSpPr>
          <p:spPr>
            <a:xfrm>
              <a:off x="573274" y="2554163"/>
              <a:ext cx="574196" cy="410753"/>
            </a:xfrm>
            <a:prstGeom prst="rect">
              <a:avLst/>
            </a:prstGeom>
          </p:spPr>
          <p:txBody>
            <a:bodyPr wrap="none">
              <a:spAutoFit/>
            </a:bodyPr>
            <a:lstStyle/>
            <a:p>
              <a:pPr defTabSz="950297"/>
              <a:r>
                <a:rPr lang="en-US" sz="2069" b="1" dirty="0">
                  <a:solidFill>
                    <a:prstClr val="black"/>
                  </a:solidFill>
                </a:rPr>
                <a:t>. . . </a:t>
              </a:r>
            </a:p>
          </p:txBody>
        </p:sp>
        <p:sp>
          <p:nvSpPr>
            <p:cNvPr id="371" name="Trapezoid 370"/>
            <p:cNvSpPr>
              <a:spLocks noChangeAspect="1"/>
            </p:cNvSpPr>
            <p:nvPr/>
          </p:nvSpPr>
          <p:spPr>
            <a:xfrm>
              <a:off x="1599095" y="2514875"/>
              <a:ext cx="640080" cy="640080"/>
            </a:xfrm>
            <a:prstGeom prst="trapezoid">
              <a:avLst>
                <a:gd name="adj" fmla="val 19246"/>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grpSp>
      <p:sp>
        <p:nvSpPr>
          <p:cNvPr id="372" name="Trapezoid 371"/>
          <p:cNvSpPr>
            <a:spLocks noChangeAspect="1"/>
          </p:cNvSpPr>
          <p:nvPr/>
        </p:nvSpPr>
        <p:spPr>
          <a:xfrm>
            <a:off x="3780093" y="2592848"/>
            <a:ext cx="662152" cy="662152"/>
          </a:xfrm>
          <a:prstGeom prst="trapezoid">
            <a:avLst>
              <a:gd name="adj" fmla="val 19246"/>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373" name="Straight Arrow Connector 372"/>
          <p:cNvCxnSpPr/>
          <p:nvPr/>
        </p:nvCxnSpPr>
        <p:spPr>
          <a:xfrm flipV="1">
            <a:off x="4116812" y="3255000"/>
            <a:ext cx="4847" cy="3678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4" name="Oval 373"/>
          <p:cNvSpPr/>
          <p:nvPr/>
        </p:nvSpPr>
        <p:spPr>
          <a:xfrm flipV="1">
            <a:off x="4716773" y="1639732"/>
            <a:ext cx="45719" cy="45719"/>
          </a:xfrm>
          <a:prstGeom prst="ellipse">
            <a:avLst/>
          </a:prstGeom>
          <a:solidFill>
            <a:srgbClr val="33A02C"/>
          </a:solidFill>
          <a:ln>
            <a:solidFill>
              <a:srgbClr val="33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2" name="Rectangle 131"/>
          <p:cNvSpPr>
            <a:spLocks/>
          </p:cNvSpPr>
          <p:nvPr/>
        </p:nvSpPr>
        <p:spPr>
          <a:xfrm>
            <a:off x="6439083" y="567122"/>
            <a:ext cx="189186" cy="266250"/>
          </a:xfrm>
          <a:prstGeom prst="rect">
            <a:avLst/>
          </a:prstGeom>
          <a:solidFill>
            <a:srgbClr val="E31A1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sp>
        <p:nvSpPr>
          <p:cNvPr id="375" name="Oval 374"/>
          <p:cNvSpPr/>
          <p:nvPr/>
        </p:nvSpPr>
        <p:spPr>
          <a:xfrm flipV="1">
            <a:off x="6964672" y="1623061"/>
            <a:ext cx="45719" cy="45719"/>
          </a:xfrm>
          <a:prstGeom prst="ellipse">
            <a:avLst/>
          </a:prstGeom>
          <a:solidFill>
            <a:srgbClr val="1F78B4"/>
          </a:solidFill>
          <a:ln>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6" name="Trapezoid 375"/>
          <p:cNvSpPr>
            <a:spLocks noChangeAspect="1"/>
          </p:cNvSpPr>
          <p:nvPr/>
        </p:nvSpPr>
        <p:spPr>
          <a:xfrm>
            <a:off x="5933694" y="2592848"/>
            <a:ext cx="662152" cy="662152"/>
          </a:xfrm>
          <a:prstGeom prst="trapezoid">
            <a:avLst>
              <a:gd name="adj" fmla="val 19246"/>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377" name="Straight Arrow Connector 376"/>
          <p:cNvCxnSpPr/>
          <p:nvPr/>
        </p:nvCxnSpPr>
        <p:spPr>
          <a:xfrm flipV="1">
            <a:off x="6259124" y="3264588"/>
            <a:ext cx="4847" cy="3678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8" name="Oval 377"/>
          <p:cNvSpPr/>
          <p:nvPr/>
        </p:nvSpPr>
        <p:spPr>
          <a:xfrm flipV="1">
            <a:off x="8956738" y="1635761"/>
            <a:ext cx="45719" cy="45719"/>
          </a:xfrm>
          <a:prstGeom prst="ellipse">
            <a:avLst/>
          </a:prstGeom>
          <a:solidFill>
            <a:srgbClr val="E31A1C"/>
          </a:solidFill>
          <a:ln>
            <a:solidFill>
              <a:srgbClr val="E31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294" name="Straight Arrow Connector 257"/>
          <p:cNvCxnSpPr/>
          <p:nvPr/>
        </p:nvCxnSpPr>
        <p:spPr>
          <a:xfrm flipV="1">
            <a:off x="6988376" y="839348"/>
            <a:ext cx="2244" cy="783713"/>
          </a:xfrm>
          <a:prstGeom prst="straightConnector1">
            <a:avLst/>
          </a:prstGeom>
          <a:ln w="28575">
            <a:solidFill>
              <a:srgbClr val="1F78B4"/>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257"/>
          <p:cNvCxnSpPr>
            <a:cxnSpLocks/>
            <a:stCxn id="378" idx="4"/>
            <a:endCxn id="132" idx="2"/>
          </p:cNvCxnSpPr>
          <p:nvPr/>
        </p:nvCxnSpPr>
        <p:spPr>
          <a:xfrm rot="16200000" flipV="1">
            <a:off x="7355443" y="11606"/>
            <a:ext cx="802389" cy="2445922"/>
          </a:xfrm>
          <a:prstGeom prst="bentConnector3">
            <a:avLst>
              <a:gd name="adj1" fmla="val 60288"/>
            </a:avLst>
          </a:prstGeom>
          <a:ln w="28575">
            <a:solidFill>
              <a:srgbClr val="E31A1C"/>
            </a:solidFill>
            <a:tailEnd type="triangle"/>
          </a:ln>
        </p:spPr>
        <p:style>
          <a:lnRef idx="1">
            <a:schemeClr val="accent1"/>
          </a:lnRef>
          <a:fillRef idx="0">
            <a:schemeClr val="accent1"/>
          </a:fillRef>
          <a:effectRef idx="0">
            <a:schemeClr val="accent1"/>
          </a:effectRef>
          <a:fontRef idx="minor">
            <a:schemeClr val="tx1"/>
          </a:fontRef>
        </p:style>
      </p:cxnSp>
      <p:sp>
        <p:nvSpPr>
          <p:cNvPr id="379" name="Trapezoid 378"/>
          <p:cNvSpPr>
            <a:spLocks noChangeAspect="1"/>
          </p:cNvSpPr>
          <p:nvPr/>
        </p:nvSpPr>
        <p:spPr>
          <a:xfrm>
            <a:off x="7999853" y="2592848"/>
            <a:ext cx="662152" cy="662152"/>
          </a:xfrm>
          <a:prstGeom prst="trapezoid">
            <a:avLst>
              <a:gd name="adj" fmla="val 19246"/>
            </a:avLst>
          </a:prstGeom>
          <a:solidFill>
            <a:srgbClr val="FDB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cxnSp>
        <p:nvCxnSpPr>
          <p:cNvPr id="380" name="Straight Arrow Connector 379"/>
          <p:cNvCxnSpPr/>
          <p:nvPr/>
        </p:nvCxnSpPr>
        <p:spPr>
          <a:xfrm flipV="1">
            <a:off x="8356436" y="3264588"/>
            <a:ext cx="4847" cy="3678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8" name="Rectangle 137"/>
          <p:cNvSpPr>
            <a:spLocks/>
          </p:cNvSpPr>
          <p:nvPr/>
        </p:nvSpPr>
        <p:spPr>
          <a:xfrm>
            <a:off x="6442040" y="-1457621"/>
            <a:ext cx="189186" cy="283779"/>
          </a:xfrm>
          <a:prstGeom prst="rect">
            <a:avLst/>
          </a:prstGeom>
          <a:solidFill>
            <a:srgbClr val="E31A1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4593" tIns="47297" rIns="94593" bIns="47297" numCol="1" spcCol="0" rtlCol="0" fromWordArt="0" anchor="ctr" anchorCtr="0" forceAA="0" compatLnSpc="1">
            <a:prstTxWarp prst="textNoShape">
              <a:avLst/>
            </a:prstTxWarp>
            <a:noAutofit/>
          </a:bodyPr>
          <a:lstStyle/>
          <a:p>
            <a:pPr algn="ctr" defTabSz="950297"/>
            <a:endParaRPr lang="en-US" sz="1870">
              <a:solidFill>
                <a:prstClr val="white"/>
              </a:solidFill>
            </a:endParaRPr>
          </a:p>
        </p:txBody>
      </p:sp>
    </p:spTree>
    <p:extLst>
      <p:ext uri="{BB962C8B-B14F-4D97-AF65-F5344CB8AC3E}">
        <p14:creationId xmlns:p14="http://schemas.microsoft.com/office/powerpoint/2010/main" val="31353416"/>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500"/>
                                        <p:tgtEl>
                                          <p:spTgt spid="2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wipe(left)">
                                      <p:cBhvr>
                                        <p:cTn id="11" dur="500"/>
                                        <p:tgtEl>
                                          <p:spTgt spid="1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wipe(down)">
                                      <p:cBhvr>
                                        <p:cTn id="15" dur="500"/>
                                        <p:tgtEl>
                                          <p:spTgt spid="11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80"/>
                                        </p:tgtEl>
                                        <p:attrNameLst>
                                          <p:attrName>style.visibility</p:attrName>
                                        </p:attrNameLst>
                                      </p:cBhvr>
                                      <p:to>
                                        <p:strVal val="visible"/>
                                      </p:to>
                                    </p:set>
                                    <p:animEffect transition="in" filter="wipe(down)">
                                      <p:cBhvr>
                                        <p:cTn id="19" dur="500"/>
                                        <p:tgtEl>
                                          <p:spTgt spid="38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79"/>
                                        </p:tgtEl>
                                        <p:attrNameLst>
                                          <p:attrName>style.visibility</p:attrName>
                                        </p:attrNameLst>
                                      </p:cBhvr>
                                      <p:to>
                                        <p:strVal val="visible"/>
                                      </p:to>
                                    </p:set>
                                    <p:animEffect transition="in" filter="wipe(down)">
                                      <p:cBhvr>
                                        <p:cTn id="23" dur="500"/>
                                        <p:tgtEl>
                                          <p:spTgt spid="37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wipe(down)">
                                      <p:cBhvr>
                                        <p:cTn id="27" dur="500"/>
                                        <p:tgtEl>
                                          <p:spTgt spid="123"/>
                                        </p:tgtEl>
                                      </p:cBhvr>
                                    </p:animEffect>
                                  </p:childTnLst>
                                </p:cTn>
                              </p:par>
                            </p:childTnLst>
                          </p:cTn>
                        </p:par>
                        <p:par>
                          <p:cTn id="28" fill="hold">
                            <p:stCondLst>
                              <p:cond delay="3000"/>
                            </p:stCondLst>
                            <p:childTnLst>
                              <p:par>
                                <p:cTn id="29" presetID="10" presetClass="exit" presetSubtype="0" fill="hold" grpId="1" nodeType="afterEffect">
                                  <p:stCondLst>
                                    <p:cond delay="1500"/>
                                  </p:stCondLst>
                                  <p:childTnLst>
                                    <p:animEffect transition="out" filter="fade">
                                      <p:cBhvr>
                                        <p:cTn id="30" dur="500"/>
                                        <p:tgtEl>
                                          <p:spTgt spid="207"/>
                                        </p:tgtEl>
                                      </p:cBhvr>
                                    </p:animEffect>
                                    <p:set>
                                      <p:cBhvr>
                                        <p:cTn id="31" dur="1" fill="hold">
                                          <p:stCondLst>
                                            <p:cond delay="499"/>
                                          </p:stCondLst>
                                        </p:cTn>
                                        <p:tgtEl>
                                          <p:spTgt spid="207"/>
                                        </p:tgtEl>
                                        <p:attrNameLst>
                                          <p:attrName>style.visibility</p:attrName>
                                        </p:attrNameLst>
                                      </p:cBhvr>
                                      <p:to>
                                        <p:strVal val="hidden"/>
                                      </p:to>
                                    </p:se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208"/>
                                        </p:tgtEl>
                                        <p:attrNameLst>
                                          <p:attrName>style.visibility</p:attrName>
                                        </p:attrNameLst>
                                      </p:cBhvr>
                                      <p:to>
                                        <p:strVal val="visible"/>
                                      </p:to>
                                    </p:set>
                                    <p:animEffect transition="in" filter="fade">
                                      <p:cBhvr>
                                        <p:cTn id="35" dur="500"/>
                                        <p:tgtEl>
                                          <p:spTgt spid="208"/>
                                        </p:tgtEl>
                                      </p:cBhvr>
                                    </p:animEffect>
                                  </p:childTnLst>
                                </p:cTn>
                              </p:par>
                            </p:childTnLst>
                          </p:cTn>
                        </p:par>
                        <p:par>
                          <p:cTn id="36" fill="hold">
                            <p:stCondLst>
                              <p:cond delay="5500"/>
                            </p:stCondLst>
                            <p:childTnLst>
                              <p:par>
                                <p:cTn id="37" presetID="22" presetClass="entr" presetSubtype="8" fill="hold" grpId="0" nodeType="after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wipe(left)">
                                      <p:cBhvr>
                                        <p:cTn id="39" dur="500"/>
                                        <p:tgtEl>
                                          <p:spTgt spid="111"/>
                                        </p:tgtEl>
                                      </p:cBhvr>
                                    </p:animEffect>
                                  </p:childTnLst>
                                </p:cTn>
                              </p:par>
                            </p:childTnLst>
                          </p:cTn>
                        </p:par>
                        <p:par>
                          <p:cTn id="40" fill="hold">
                            <p:stCondLst>
                              <p:cond delay="6000"/>
                            </p:stCondLst>
                            <p:childTnLst>
                              <p:par>
                                <p:cTn id="41" presetID="10" presetClass="exit" presetSubtype="0" fill="hold" grpId="1" nodeType="afterEffect">
                                  <p:stCondLst>
                                    <p:cond delay="1500"/>
                                  </p:stCondLst>
                                  <p:childTnLst>
                                    <p:animEffect transition="out" filter="fade">
                                      <p:cBhvr>
                                        <p:cTn id="42" dur="500"/>
                                        <p:tgtEl>
                                          <p:spTgt spid="208"/>
                                        </p:tgtEl>
                                      </p:cBhvr>
                                    </p:animEffect>
                                    <p:set>
                                      <p:cBhvr>
                                        <p:cTn id="43" dur="1" fill="hold">
                                          <p:stCondLst>
                                            <p:cond delay="499"/>
                                          </p:stCondLst>
                                        </p:cTn>
                                        <p:tgtEl>
                                          <p:spTgt spid="208"/>
                                        </p:tgtEl>
                                        <p:attrNameLst>
                                          <p:attrName>style.visibility</p:attrName>
                                        </p:attrNameLst>
                                      </p:cBhvr>
                                      <p:to>
                                        <p:strVal val="hidden"/>
                                      </p:to>
                                    </p:set>
                                  </p:childTnLst>
                                </p:cTn>
                              </p:par>
                            </p:childTnLst>
                          </p:cTn>
                        </p:par>
                        <p:par>
                          <p:cTn id="44" fill="hold">
                            <p:stCondLst>
                              <p:cond delay="8000"/>
                            </p:stCondLst>
                            <p:childTnLst>
                              <p:par>
                                <p:cTn id="45" presetID="10" presetClass="entr" presetSubtype="0" fill="hold" grpId="0" nodeType="afterEffect">
                                  <p:stCondLst>
                                    <p:cond delay="0"/>
                                  </p:stCondLst>
                                  <p:childTnLst>
                                    <p:set>
                                      <p:cBhvr>
                                        <p:cTn id="46" dur="1" fill="hold">
                                          <p:stCondLst>
                                            <p:cond delay="0"/>
                                          </p:stCondLst>
                                        </p:cTn>
                                        <p:tgtEl>
                                          <p:spTgt spid="209"/>
                                        </p:tgtEl>
                                        <p:attrNameLst>
                                          <p:attrName>style.visibility</p:attrName>
                                        </p:attrNameLst>
                                      </p:cBhvr>
                                      <p:to>
                                        <p:strVal val="visible"/>
                                      </p:to>
                                    </p:set>
                                    <p:animEffect transition="in" filter="fade">
                                      <p:cBhvr>
                                        <p:cTn id="47" dur="500"/>
                                        <p:tgtEl>
                                          <p:spTgt spid="209"/>
                                        </p:tgtEl>
                                      </p:cBhvr>
                                    </p:animEffect>
                                  </p:childTnLst>
                                </p:cTn>
                              </p:par>
                            </p:childTnLst>
                          </p:cTn>
                        </p:par>
                        <p:par>
                          <p:cTn id="48" fill="hold">
                            <p:stCondLst>
                              <p:cond delay="8500"/>
                            </p:stCondLst>
                            <p:childTnLst>
                              <p:par>
                                <p:cTn id="49" presetID="22" presetClass="entr" presetSubtype="8" fill="hold" nodeType="afterEffect">
                                  <p:stCondLst>
                                    <p:cond delay="0"/>
                                  </p:stCondLst>
                                  <p:childTnLst>
                                    <p:set>
                                      <p:cBhvr>
                                        <p:cTn id="50" dur="1" fill="hold">
                                          <p:stCondLst>
                                            <p:cond delay="0"/>
                                          </p:stCondLst>
                                        </p:cTn>
                                        <p:tgtEl>
                                          <p:spTgt spid="126"/>
                                        </p:tgtEl>
                                        <p:attrNameLst>
                                          <p:attrName>style.visibility</p:attrName>
                                        </p:attrNameLst>
                                      </p:cBhvr>
                                      <p:to>
                                        <p:strVal val="visible"/>
                                      </p:to>
                                    </p:set>
                                    <p:animEffect transition="in" filter="wipe(left)">
                                      <p:cBhvr>
                                        <p:cTn id="51" dur="500"/>
                                        <p:tgtEl>
                                          <p:spTgt spid="126"/>
                                        </p:tgtEl>
                                      </p:cBhvr>
                                    </p:animEffect>
                                  </p:childTnLst>
                                </p:cTn>
                              </p:par>
                            </p:childTnLst>
                          </p:cTn>
                        </p:par>
                        <p:par>
                          <p:cTn id="52" fill="hold">
                            <p:stCondLst>
                              <p:cond delay="9000"/>
                            </p:stCondLst>
                            <p:childTnLst>
                              <p:par>
                                <p:cTn id="53" presetID="22" presetClass="entr" presetSubtype="2" fill="hold" nodeType="afterEffect">
                                  <p:stCondLst>
                                    <p:cond delay="0"/>
                                  </p:stCondLst>
                                  <p:childTnLst>
                                    <p:set>
                                      <p:cBhvr>
                                        <p:cTn id="54" dur="1" fill="hold">
                                          <p:stCondLst>
                                            <p:cond delay="0"/>
                                          </p:stCondLst>
                                        </p:cTn>
                                        <p:tgtEl>
                                          <p:spTgt spid="133"/>
                                        </p:tgtEl>
                                        <p:attrNameLst>
                                          <p:attrName>style.visibility</p:attrName>
                                        </p:attrNameLst>
                                      </p:cBhvr>
                                      <p:to>
                                        <p:strVal val="visible"/>
                                      </p:to>
                                    </p:set>
                                    <p:animEffect transition="in" filter="wipe(right)">
                                      <p:cBhvr>
                                        <p:cTn id="55" dur="500"/>
                                        <p:tgtEl>
                                          <p:spTgt spid="13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78"/>
                                        </p:tgtEl>
                                        <p:attrNameLst>
                                          <p:attrName>style.visibility</p:attrName>
                                        </p:attrNameLst>
                                      </p:cBhvr>
                                      <p:to>
                                        <p:strVal val="visible"/>
                                      </p:to>
                                    </p:set>
                                    <p:animEffect transition="in" filter="wipe(down)">
                                      <p:cBhvr>
                                        <p:cTn id="58" dur="500"/>
                                        <p:tgtEl>
                                          <p:spTgt spid="378"/>
                                        </p:tgtEl>
                                      </p:cBhvr>
                                    </p:animEffect>
                                  </p:childTnLst>
                                </p:cTn>
                              </p:par>
                            </p:childTnLst>
                          </p:cTn>
                        </p:par>
                        <p:par>
                          <p:cTn id="59" fill="hold">
                            <p:stCondLst>
                              <p:cond delay="9500"/>
                            </p:stCondLst>
                            <p:childTnLst>
                              <p:par>
                                <p:cTn id="60" presetID="22" presetClass="entr" presetSubtype="4" fill="hold" grpId="0" nodeType="afterEffect">
                                  <p:stCondLst>
                                    <p:cond delay="0"/>
                                  </p:stCondLst>
                                  <p:childTnLst>
                                    <p:set>
                                      <p:cBhvr>
                                        <p:cTn id="61" dur="1" fill="hold">
                                          <p:stCondLst>
                                            <p:cond delay="0"/>
                                          </p:stCondLst>
                                        </p:cTn>
                                        <p:tgtEl>
                                          <p:spTgt spid="132"/>
                                        </p:tgtEl>
                                        <p:attrNameLst>
                                          <p:attrName>style.visibility</p:attrName>
                                        </p:attrNameLst>
                                      </p:cBhvr>
                                      <p:to>
                                        <p:strVal val="visible"/>
                                      </p:to>
                                    </p:set>
                                    <p:animEffect transition="in" filter="wipe(down)">
                                      <p:cBhvr>
                                        <p:cTn id="62" dur="500"/>
                                        <p:tgtEl>
                                          <p:spTgt spid="132"/>
                                        </p:tgtEl>
                                      </p:cBhvr>
                                    </p:animEffect>
                                  </p:childTnLst>
                                </p:cTn>
                              </p:par>
                            </p:childTnLst>
                          </p:cTn>
                        </p:par>
                        <p:par>
                          <p:cTn id="63" fill="hold">
                            <p:stCondLst>
                              <p:cond delay="10000"/>
                            </p:stCondLst>
                            <p:childTnLst>
                              <p:par>
                                <p:cTn id="64" presetID="10" presetClass="exit" presetSubtype="0" fill="hold" grpId="1" nodeType="afterEffect">
                                  <p:stCondLst>
                                    <p:cond delay="1500"/>
                                  </p:stCondLst>
                                  <p:childTnLst>
                                    <p:animEffect transition="out" filter="fade">
                                      <p:cBhvr>
                                        <p:cTn id="65" dur="500"/>
                                        <p:tgtEl>
                                          <p:spTgt spid="209"/>
                                        </p:tgtEl>
                                      </p:cBhvr>
                                    </p:animEffect>
                                    <p:set>
                                      <p:cBhvr>
                                        <p:cTn id="66" dur="1" fill="hold">
                                          <p:stCondLst>
                                            <p:cond delay="499"/>
                                          </p:stCondLst>
                                        </p:cTn>
                                        <p:tgtEl>
                                          <p:spTgt spid="209"/>
                                        </p:tgtEl>
                                        <p:attrNameLst>
                                          <p:attrName>style.visibility</p:attrName>
                                        </p:attrNameLst>
                                      </p:cBhvr>
                                      <p:to>
                                        <p:strVal val="hidden"/>
                                      </p:to>
                                    </p:set>
                                  </p:childTnLst>
                                </p:cTn>
                              </p:par>
                            </p:childTnLst>
                          </p:cTn>
                        </p:par>
                        <p:par>
                          <p:cTn id="67" fill="hold">
                            <p:stCondLst>
                              <p:cond delay="12000"/>
                            </p:stCondLst>
                            <p:childTnLst>
                              <p:par>
                                <p:cTn id="68" presetID="10" presetClass="entr" presetSubtype="0" fill="hold" grpId="0" nodeType="afterEffect">
                                  <p:stCondLst>
                                    <p:cond delay="0"/>
                                  </p:stCondLst>
                                  <p:childTnLst>
                                    <p:set>
                                      <p:cBhvr>
                                        <p:cTn id="69" dur="1" fill="hold">
                                          <p:stCondLst>
                                            <p:cond delay="0"/>
                                          </p:stCondLst>
                                        </p:cTn>
                                        <p:tgtEl>
                                          <p:spTgt spid="210"/>
                                        </p:tgtEl>
                                        <p:attrNameLst>
                                          <p:attrName>style.visibility</p:attrName>
                                        </p:attrNameLst>
                                      </p:cBhvr>
                                      <p:to>
                                        <p:strVal val="visible"/>
                                      </p:to>
                                    </p:set>
                                    <p:animEffect transition="in" filter="fade">
                                      <p:cBhvr>
                                        <p:cTn id="70" dur="500"/>
                                        <p:tgtEl>
                                          <p:spTgt spid="210"/>
                                        </p:tgtEl>
                                      </p:cBhvr>
                                    </p:animEffect>
                                  </p:childTnLst>
                                </p:cTn>
                              </p:par>
                            </p:childTnLst>
                          </p:cTn>
                        </p:par>
                        <p:par>
                          <p:cTn id="71" fill="hold">
                            <p:stCondLst>
                              <p:cond delay="12500"/>
                            </p:stCondLst>
                            <p:childTnLst>
                              <p:par>
                                <p:cTn id="72" presetID="42" presetClass="path" presetSubtype="0" accel="50000" decel="50000" fill="hold" grpId="0" nodeType="afterEffect">
                                  <p:stCondLst>
                                    <p:cond delay="0"/>
                                  </p:stCondLst>
                                  <p:childTnLst>
                                    <p:animMotion origin="layout" path="M -4.62963E-6 0.2444 L -4.62963E-6 0.84143 " pathEditMode="relative" rAng="0" ptsTypes="AA">
                                      <p:cBhvr>
                                        <p:cTn id="73" dur="2000" fill="hold"/>
                                        <p:tgtEl>
                                          <p:spTgt spid="138"/>
                                        </p:tgtEl>
                                        <p:attrNameLst>
                                          <p:attrName>ppt_x</p:attrName>
                                          <p:attrName>ppt_y</p:attrName>
                                        </p:attrNameLst>
                                      </p:cBhvr>
                                      <p:rCtr x="0" y="29842"/>
                                    </p:animMotion>
                                  </p:childTnLst>
                                </p:cTn>
                              </p:par>
                            </p:childTnLst>
                          </p:cTn>
                        </p:par>
                        <p:par>
                          <p:cTn id="74" fill="hold">
                            <p:stCondLst>
                              <p:cond delay="14500"/>
                            </p:stCondLst>
                            <p:childTnLst>
                              <p:par>
                                <p:cTn id="75" presetID="10" presetClass="entr" presetSubtype="0" fill="hold" grpId="0" nodeType="afterEffect">
                                  <p:stCondLst>
                                    <p:cond delay="0"/>
                                  </p:stCondLst>
                                  <p:childTnLst>
                                    <p:set>
                                      <p:cBhvr>
                                        <p:cTn id="76" dur="1" fill="hold">
                                          <p:stCondLst>
                                            <p:cond delay="0"/>
                                          </p:stCondLst>
                                        </p:cTn>
                                        <p:tgtEl>
                                          <p:spTgt spid="140"/>
                                        </p:tgtEl>
                                        <p:attrNameLst>
                                          <p:attrName>style.visibility</p:attrName>
                                        </p:attrNameLst>
                                      </p:cBhvr>
                                      <p:to>
                                        <p:strVal val="visible"/>
                                      </p:to>
                                    </p:set>
                                    <p:animEffect transition="in" filter="fade">
                                      <p:cBhvr>
                                        <p:cTn id="77" dur="500"/>
                                        <p:tgtEl>
                                          <p:spTgt spid="140"/>
                                        </p:tgtEl>
                                      </p:cBhvr>
                                    </p:animEffect>
                                  </p:childTnLst>
                                </p:cTn>
                              </p:par>
                            </p:childTnLst>
                          </p:cTn>
                        </p:par>
                        <p:par>
                          <p:cTn id="78" fill="hold">
                            <p:stCondLst>
                              <p:cond delay="15000"/>
                            </p:stCondLst>
                            <p:childTnLst>
                              <p:par>
                                <p:cTn id="79" presetID="10" presetClass="exit" presetSubtype="0" fill="hold" grpId="1" nodeType="afterEffect">
                                  <p:stCondLst>
                                    <p:cond delay="0"/>
                                  </p:stCondLst>
                                  <p:childTnLst>
                                    <p:animEffect transition="out" filter="fade">
                                      <p:cBhvr>
                                        <p:cTn id="80" dur="500"/>
                                        <p:tgtEl>
                                          <p:spTgt spid="210"/>
                                        </p:tgtEl>
                                      </p:cBhvr>
                                    </p:animEffect>
                                    <p:set>
                                      <p:cBhvr>
                                        <p:cTn id="81" dur="1" fill="hold">
                                          <p:stCondLst>
                                            <p:cond delay="499"/>
                                          </p:stCondLst>
                                        </p:cTn>
                                        <p:tgtEl>
                                          <p:spTgt spid="210"/>
                                        </p:tgtEl>
                                        <p:attrNameLst>
                                          <p:attrName>style.visibility</p:attrName>
                                        </p:attrNameLst>
                                      </p:cBhvr>
                                      <p:to>
                                        <p:strVal val="hidden"/>
                                      </p:to>
                                    </p:set>
                                  </p:childTnLst>
                                </p:cTn>
                              </p:par>
                            </p:childTnLst>
                          </p:cTn>
                        </p:par>
                        <p:par>
                          <p:cTn id="82" fill="hold">
                            <p:stCondLst>
                              <p:cond delay="15500"/>
                            </p:stCondLst>
                            <p:childTnLst>
                              <p:par>
                                <p:cTn id="83" presetID="22" presetClass="entr" presetSubtype="8" fill="hold" grpId="0" nodeType="afterEffect">
                                  <p:stCondLst>
                                    <p:cond delay="0"/>
                                  </p:stCondLst>
                                  <p:childTnLst>
                                    <p:set>
                                      <p:cBhvr>
                                        <p:cTn id="84" dur="1" fill="hold">
                                          <p:stCondLst>
                                            <p:cond delay="0"/>
                                          </p:stCondLst>
                                        </p:cTn>
                                        <p:tgtEl>
                                          <p:spTgt spid="174"/>
                                        </p:tgtEl>
                                        <p:attrNameLst>
                                          <p:attrName>style.visibility</p:attrName>
                                        </p:attrNameLst>
                                      </p:cBhvr>
                                      <p:to>
                                        <p:strVal val="visible"/>
                                      </p:to>
                                    </p:set>
                                    <p:animEffect transition="in" filter="wipe(left)">
                                      <p:cBhvr>
                                        <p:cTn id="85" dur="1000"/>
                                        <p:tgtEl>
                                          <p:spTgt spid="174"/>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73"/>
                                        </p:tgtEl>
                                        <p:attrNameLst>
                                          <p:attrName>style.visibility</p:attrName>
                                        </p:attrNameLst>
                                      </p:cBhvr>
                                      <p:to>
                                        <p:strVal val="visible"/>
                                      </p:to>
                                    </p:set>
                                    <p:animEffect transition="in" filter="wipe(left)">
                                      <p:cBhvr>
                                        <p:cTn id="88"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P spid="207" grpId="1" animBg="1"/>
      <p:bldP spid="208" grpId="0" animBg="1"/>
      <p:bldP spid="208" grpId="1" animBg="1"/>
      <p:bldP spid="209" grpId="0" animBg="1"/>
      <p:bldP spid="209" grpId="1" animBg="1"/>
      <p:bldP spid="210" grpId="0" animBg="1"/>
      <p:bldP spid="210" grpId="1" animBg="1"/>
      <p:bldP spid="111" grpId="0" animBg="1"/>
      <p:bldP spid="140" grpId="0"/>
      <p:bldP spid="173" grpId="0"/>
      <p:bldP spid="174" grpId="0"/>
      <p:bldP spid="132" grpId="0" animBg="1"/>
      <p:bldP spid="378" grpId="0" animBg="1"/>
      <p:bldP spid="379" grpId="0" animBg="1"/>
      <p:bldP spid="1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We propose the new problem of </a:t>
            </a:r>
            <a:r>
              <a:rPr lang="en-US" sz="2400" b="1" i="1" dirty="0">
                <a:solidFill>
                  <a:srgbClr val="595959"/>
                </a:solidFill>
                <a:latin typeface="Helvetica"/>
                <a:cs typeface="Helvetica"/>
              </a:rPr>
              <a:t>action spotting </a:t>
            </a:r>
            <a:r>
              <a:rPr lang="en-US" sz="2400" b="1" dirty="0">
                <a:solidFill>
                  <a:srgbClr val="595959"/>
                </a:solidFill>
                <a:latin typeface="Helvetica"/>
                <a:cs typeface="Helvetica"/>
              </a:rPr>
              <a:t>in video, which we define as finding an action instance in a video sequence while observing a small portion of that video. </a:t>
            </a:r>
          </a:p>
        </p:txBody>
      </p:sp>
    </p:spTree>
    <p:extLst>
      <p:ext uri="{BB962C8B-B14F-4D97-AF65-F5344CB8AC3E}">
        <p14:creationId xmlns:p14="http://schemas.microsoft.com/office/powerpoint/2010/main" val="1065923704"/>
      </p:ext>
    </p:extLst>
  </p:cSld>
  <p:clrMapOvr>
    <a:masterClrMapping/>
  </p:clrMapOvr>
  <p:transition spd="slow" advTm="4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We conduct two experiments: </a:t>
            </a:r>
          </a:p>
          <a:p>
            <a:r>
              <a:rPr lang="en-US" sz="2400" b="1" dirty="0">
                <a:solidFill>
                  <a:srgbClr val="595959"/>
                </a:solidFill>
                <a:latin typeface="Helvetica"/>
                <a:cs typeface="Helvetica"/>
              </a:rPr>
              <a:t>(1) </a:t>
            </a:r>
            <a:r>
              <a:rPr lang="en-US" sz="2400" b="1" i="1" u="sng" dirty="0">
                <a:solidFill>
                  <a:srgbClr val="595959"/>
                </a:solidFill>
                <a:latin typeface="Helvetica"/>
                <a:cs typeface="Helvetica"/>
              </a:rPr>
              <a:t>Action Search for Action Spotting</a:t>
            </a:r>
            <a:r>
              <a:rPr lang="en-US" sz="2400" b="1" dirty="0">
                <a:solidFill>
                  <a:srgbClr val="595959"/>
                </a:solidFill>
                <a:latin typeface="Helvetica"/>
                <a:cs typeface="Helvetica"/>
              </a:rPr>
              <a:t>: to validate our model for action spotting problem</a:t>
            </a:r>
          </a:p>
          <a:p>
            <a:r>
              <a:rPr lang="en-US" sz="2400" b="1" dirty="0">
                <a:solidFill>
                  <a:srgbClr val="595959"/>
                </a:solidFill>
                <a:latin typeface="Helvetica"/>
                <a:cs typeface="Helvetica"/>
              </a:rPr>
              <a:t>(2) </a:t>
            </a:r>
            <a:r>
              <a:rPr lang="en-US" sz="2400" b="1" i="1" u="sng" dirty="0">
                <a:solidFill>
                  <a:srgbClr val="595959"/>
                </a:solidFill>
                <a:latin typeface="Helvetica"/>
                <a:cs typeface="Helvetica"/>
              </a:rPr>
              <a:t>Action Search for Action Localization</a:t>
            </a:r>
            <a:r>
              <a:rPr lang="en-US" sz="2400" b="1" i="1" dirty="0">
                <a:solidFill>
                  <a:srgbClr val="595959"/>
                </a:solidFill>
                <a:latin typeface="Helvetica"/>
                <a:cs typeface="Helvetica"/>
              </a:rPr>
              <a:t>: </a:t>
            </a:r>
            <a:r>
              <a:rPr lang="en-US" sz="2400" b="1" dirty="0">
                <a:solidFill>
                  <a:srgbClr val="595959"/>
                </a:solidFill>
                <a:latin typeface="Helvetica"/>
                <a:cs typeface="Helvetica"/>
              </a:rPr>
              <a:t>to demonstrate the benefits of action spotting as precursor to temporal action localization.</a:t>
            </a:r>
          </a:p>
        </p:txBody>
      </p:sp>
    </p:spTree>
    <p:extLst>
      <p:ext uri="{BB962C8B-B14F-4D97-AF65-F5344CB8AC3E}">
        <p14:creationId xmlns:p14="http://schemas.microsoft.com/office/powerpoint/2010/main" val="719293246"/>
      </p:ext>
    </p:extLst>
  </p:cSld>
  <p:clrMapOvr>
    <a:masterClrMapping/>
  </p:clrMapOvr>
  <p:transition spd="slow" advTm="600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i="1" u="sng" dirty="0">
                <a:solidFill>
                  <a:srgbClr val="595959"/>
                </a:solidFill>
                <a:latin typeface="Helvetica"/>
                <a:cs typeface="Helvetica"/>
              </a:rPr>
              <a:t>Action Search for Action Spotting:</a:t>
            </a:r>
            <a:r>
              <a:rPr lang="en-US" sz="2400" b="1" dirty="0">
                <a:solidFill>
                  <a:srgbClr val="595959"/>
                </a:solidFill>
                <a:latin typeface="Helvetica"/>
                <a:cs typeface="Helvetica"/>
              </a:rPr>
              <a:t> We conduct this experiment using the subset of the AVA dataset, which is among the largest annotated action datasets and is composed of feature films. We pick 15 action categories out of the original 80 set of actions. We use AVA 3-second annotations to define temporal boundaries for each action instance.</a:t>
            </a:r>
          </a:p>
        </p:txBody>
      </p:sp>
      <p:sp>
        <p:nvSpPr>
          <p:cNvPr id="2" name="Oval 1"/>
          <p:cNvSpPr/>
          <p:nvPr/>
        </p:nvSpPr>
        <p:spPr>
          <a:xfrm>
            <a:off x="434936"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15 Action Categories</a:t>
            </a:r>
          </a:p>
        </p:txBody>
      </p:sp>
      <p:sp>
        <p:nvSpPr>
          <p:cNvPr id="6" name="Oval 5"/>
          <p:cNvSpPr/>
          <p:nvPr/>
        </p:nvSpPr>
        <p:spPr>
          <a:xfrm>
            <a:off x="3649352"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15 Minutes Videos</a:t>
            </a:r>
          </a:p>
        </p:txBody>
      </p:sp>
      <p:sp>
        <p:nvSpPr>
          <p:cNvPr id="7" name="Oval 6"/>
          <p:cNvSpPr/>
          <p:nvPr/>
        </p:nvSpPr>
        <p:spPr>
          <a:xfrm>
            <a:off x="7089938"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139 Training Videos</a:t>
            </a:r>
          </a:p>
        </p:txBody>
      </p:sp>
      <p:sp>
        <p:nvSpPr>
          <p:cNvPr id="8" name="Oval 7"/>
          <p:cNvSpPr/>
          <p:nvPr/>
        </p:nvSpPr>
        <p:spPr>
          <a:xfrm>
            <a:off x="10304353"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35 Testing Videos</a:t>
            </a:r>
          </a:p>
        </p:txBody>
      </p:sp>
      <p:pic>
        <p:nvPicPr>
          <p:cNvPr id="9" name="Picture 8" descr="Screen Shot 2017-09-14 at 10.37.04 AM.png"/>
          <p:cNvPicPr>
            <a:picLocks noChangeAspect="1"/>
          </p:cNvPicPr>
          <p:nvPr/>
        </p:nvPicPr>
        <p:blipFill rotWithShape="1">
          <a:blip r:embed="rId2">
            <a:extLst>
              <a:ext uri="{28A0092B-C50C-407E-A947-70E740481C1C}">
                <a14:useLocalDpi xmlns:a14="http://schemas.microsoft.com/office/drawing/2010/main" val="0"/>
              </a:ext>
            </a:extLst>
          </a:blip>
          <a:srcRect l="71937" t="41190" r="940" b="1573"/>
          <a:stretch/>
        </p:blipFill>
        <p:spPr>
          <a:xfrm>
            <a:off x="2340006" y="760128"/>
            <a:ext cx="2141675" cy="2141675"/>
          </a:xfrm>
          <a:prstGeom prst="rect">
            <a:avLst/>
          </a:prstGeom>
        </p:spPr>
      </p:pic>
      <p:pic>
        <p:nvPicPr>
          <p:cNvPr id="10" name="Picture 9" descr="Screen Shot 2017-09-14 at 10.37.04 AM.png"/>
          <p:cNvPicPr>
            <a:picLocks noChangeAspect="1"/>
          </p:cNvPicPr>
          <p:nvPr/>
        </p:nvPicPr>
        <p:blipFill rotWithShape="1">
          <a:blip r:embed="rId2">
            <a:extLst>
              <a:ext uri="{28A0092B-C50C-407E-A947-70E740481C1C}">
                <a14:useLocalDpi xmlns:a14="http://schemas.microsoft.com/office/drawing/2010/main" val="0"/>
              </a:ext>
            </a:extLst>
          </a:blip>
          <a:srcRect l="83391" t="685" r="1735" b="64237"/>
          <a:stretch/>
        </p:blipFill>
        <p:spPr>
          <a:xfrm>
            <a:off x="9024794" y="664195"/>
            <a:ext cx="2087904" cy="2333540"/>
          </a:xfrm>
          <a:prstGeom prst="rect">
            <a:avLst/>
          </a:prstGeom>
        </p:spPr>
      </p:pic>
      <p:sp>
        <p:nvSpPr>
          <p:cNvPr id="11" name="Rectangle 10"/>
          <p:cNvSpPr/>
          <p:nvPr/>
        </p:nvSpPr>
        <p:spPr>
          <a:xfrm>
            <a:off x="5274376" y="1477023"/>
            <a:ext cx="3167247" cy="707886"/>
          </a:xfrm>
          <a:prstGeom prst="rect">
            <a:avLst/>
          </a:prstGeom>
        </p:spPr>
        <p:txBody>
          <a:bodyPr wrap="square">
            <a:spAutoFit/>
          </a:bodyPr>
          <a:lstStyle/>
          <a:p>
            <a:pPr algn="ctr"/>
            <a:r>
              <a:rPr lang="en-US" sz="4000" b="1" dirty="0">
                <a:solidFill>
                  <a:srgbClr val="595959"/>
                </a:solidFill>
                <a:latin typeface="Helvetica"/>
                <a:cs typeface="Helvetica"/>
              </a:rPr>
              <a:t>AVA Dataset</a:t>
            </a:r>
          </a:p>
        </p:txBody>
      </p:sp>
    </p:spTree>
    <p:extLst>
      <p:ext uri="{BB962C8B-B14F-4D97-AF65-F5344CB8AC3E}">
        <p14:creationId xmlns:p14="http://schemas.microsoft.com/office/powerpoint/2010/main" val="2466950412"/>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We compare our model against other approaches according to the </a:t>
            </a:r>
            <a:r>
              <a:rPr lang="en-US" sz="2400" b="1" i="1" dirty="0">
                <a:solidFill>
                  <a:srgbClr val="595959"/>
                </a:solidFill>
                <a:latin typeface="Helvetica"/>
                <a:cs typeface="Helvetica"/>
              </a:rPr>
              <a:t>action spotting metric</a:t>
            </a:r>
            <a:r>
              <a:rPr lang="en-US" sz="2400" b="1" dirty="0">
                <a:solidFill>
                  <a:srgbClr val="595959"/>
                </a:solidFill>
                <a:latin typeface="Helvetica"/>
                <a:cs typeface="Helvetica"/>
              </a:rPr>
              <a:t>, which we define to be the expected number of observations made per video until spotting an action. An action is spotted if the model lands </a:t>
            </a:r>
            <a:r>
              <a:rPr lang="en-US" sz="2400" b="1" i="1" dirty="0">
                <a:solidFill>
                  <a:srgbClr val="595959"/>
                </a:solidFill>
                <a:latin typeface="Helvetica"/>
                <a:cs typeface="Helvetica"/>
              </a:rPr>
              <a:t>anywhere </a:t>
            </a:r>
            <a:r>
              <a:rPr lang="en-US" sz="2400" b="1" dirty="0">
                <a:solidFill>
                  <a:srgbClr val="595959"/>
                </a:solidFill>
                <a:latin typeface="Helvetica"/>
                <a:cs typeface="Helvetica"/>
              </a:rPr>
              <a:t>between its ground truth temporal bounds.</a:t>
            </a:r>
          </a:p>
        </p:txBody>
      </p:sp>
      <p:sp>
        <p:nvSpPr>
          <p:cNvPr id="2" name="Oval 1"/>
          <p:cNvSpPr/>
          <p:nvPr/>
        </p:nvSpPr>
        <p:spPr>
          <a:xfrm>
            <a:off x="434936"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15 Action Categories</a:t>
            </a:r>
          </a:p>
        </p:txBody>
      </p:sp>
      <p:sp>
        <p:nvSpPr>
          <p:cNvPr id="6" name="Oval 5"/>
          <p:cNvSpPr/>
          <p:nvPr/>
        </p:nvSpPr>
        <p:spPr>
          <a:xfrm>
            <a:off x="3649352"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15 Minutes Videos</a:t>
            </a:r>
          </a:p>
        </p:txBody>
      </p:sp>
      <p:sp>
        <p:nvSpPr>
          <p:cNvPr id="7" name="Oval 6"/>
          <p:cNvSpPr/>
          <p:nvPr/>
        </p:nvSpPr>
        <p:spPr>
          <a:xfrm>
            <a:off x="7089938"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139 Training Videos</a:t>
            </a:r>
          </a:p>
        </p:txBody>
      </p:sp>
      <p:sp>
        <p:nvSpPr>
          <p:cNvPr id="8" name="Oval 7"/>
          <p:cNvSpPr/>
          <p:nvPr/>
        </p:nvSpPr>
        <p:spPr>
          <a:xfrm>
            <a:off x="10304353"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35 Testing Videos</a:t>
            </a:r>
          </a:p>
        </p:txBody>
      </p:sp>
      <p:pic>
        <p:nvPicPr>
          <p:cNvPr id="9" name="Picture 8" descr="Screen Shot 2017-09-14 at 10.37.04 AM.png"/>
          <p:cNvPicPr>
            <a:picLocks noChangeAspect="1"/>
          </p:cNvPicPr>
          <p:nvPr/>
        </p:nvPicPr>
        <p:blipFill rotWithShape="1">
          <a:blip r:embed="rId2">
            <a:extLst>
              <a:ext uri="{28A0092B-C50C-407E-A947-70E740481C1C}">
                <a14:useLocalDpi xmlns:a14="http://schemas.microsoft.com/office/drawing/2010/main" val="0"/>
              </a:ext>
            </a:extLst>
          </a:blip>
          <a:srcRect l="71937" t="41190" r="940" b="1573"/>
          <a:stretch/>
        </p:blipFill>
        <p:spPr>
          <a:xfrm>
            <a:off x="2340006" y="760128"/>
            <a:ext cx="2141675" cy="2141675"/>
          </a:xfrm>
          <a:prstGeom prst="rect">
            <a:avLst/>
          </a:prstGeom>
        </p:spPr>
      </p:pic>
      <p:pic>
        <p:nvPicPr>
          <p:cNvPr id="10" name="Picture 9" descr="Screen Shot 2017-09-14 at 10.37.04 AM.png"/>
          <p:cNvPicPr>
            <a:picLocks noChangeAspect="1"/>
          </p:cNvPicPr>
          <p:nvPr/>
        </p:nvPicPr>
        <p:blipFill rotWithShape="1">
          <a:blip r:embed="rId2">
            <a:extLst>
              <a:ext uri="{28A0092B-C50C-407E-A947-70E740481C1C}">
                <a14:useLocalDpi xmlns:a14="http://schemas.microsoft.com/office/drawing/2010/main" val="0"/>
              </a:ext>
            </a:extLst>
          </a:blip>
          <a:srcRect l="83391" t="685" r="1735" b="64237"/>
          <a:stretch/>
        </p:blipFill>
        <p:spPr>
          <a:xfrm>
            <a:off x="9024794" y="664195"/>
            <a:ext cx="2087904" cy="2333540"/>
          </a:xfrm>
          <a:prstGeom prst="rect">
            <a:avLst/>
          </a:prstGeom>
        </p:spPr>
      </p:pic>
      <p:sp>
        <p:nvSpPr>
          <p:cNvPr id="11" name="Rectangle 10"/>
          <p:cNvSpPr/>
          <p:nvPr/>
        </p:nvSpPr>
        <p:spPr>
          <a:xfrm>
            <a:off x="5274376" y="1477023"/>
            <a:ext cx="3167247" cy="707886"/>
          </a:xfrm>
          <a:prstGeom prst="rect">
            <a:avLst/>
          </a:prstGeom>
        </p:spPr>
        <p:txBody>
          <a:bodyPr wrap="square">
            <a:spAutoFit/>
          </a:bodyPr>
          <a:lstStyle/>
          <a:p>
            <a:pPr algn="ctr"/>
            <a:r>
              <a:rPr lang="en-US" sz="4000" b="1" dirty="0">
                <a:solidFill>
                  <a:srgbClr val="595959"/>
                </a:solidFill>
                <a:latin typeface="Helvetica"/>
                <a:cs typeface="Helvetica"/>
              </a:rPr>
              <a:t>AVA Dataset</a:t>
            </a:r>
          </a:p>
        </p:txBody>
      </p:sp>
    </p:spTree>
    <p:extLst>
      <p:ext uri="{BB962C8B-B14F-4D97-AF65-F5344CB8AC3E}">
        <p14:creationId xmlns:p14="http://schemas.microsoft.com/office/powerpoint/2010/main" val="3784253643"/>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We train our model using the collected </a:t>
            </a:r>
            <a:r>
              <a:rPr lang="en-US" sz="2400" b="1" i="1" dirty="0">
                <a:solidFill>
                  <a:srgbClr val="595959"/>
                </a:solidFill>
                <a:latin typeface="Helvetica"/>
                <a:cs typeface="Helvetica"/>
              </a:rPr>
              <a:t>AVA searches </a:t>
            </a:r>
            <a:r>
              <a:rPr lang="en-US" sz="2400" b="1" dirty="0">
                <a:solidFill>
                  <a:srgbClr val="595959"/>
                </a:solidFill>
                <a:latin typeface="Helvetica"/>
                <a:cs typeface="Helvetica"/>
              </a:rPr>
              <a:t>from our </a:t>
            </a:r>
            <a:r>
              <a:rPr lang="en-US" sz="2400" b="1" i="1" dirty="0">
                <a:solidFill>
                  <a:srgbClr val="595959"/>
                </a:solidFill>
                <a:latin typeface="Helvetica"/>
                <a:cs typeface="Helvetica"/>
              </a:rPr>
              <a:t>Human Searches </a:t>
            </a:r>
            <a:r>
              <a:rPr lang="en-US" sz="2400" b="1" dirty="0">
                <a:solidFill>
                  <a:srgbClr val="595959"/>
                </a:solidFill>
                <a:latin typeface="Helvetica"/>
                <a:cs typeface="Helvetica"/>
              </a:rPr>
              <a:t>dataset described in Section 3 of the paper.</a:t>
            </a:r>
          </a:p>
        </p:txBody>
      </p:sp>
      <p:sp>
        <p:nvSpPr>
          <p:cNvPr id="2" name="Oval 1"/>
          <p:cNvSpPr/>
          <p:nvPr/>
        </p:nvSpPr>
        <p:spPr>
          <a:xfrm>
            <a:off x="434936"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15 Action Categories</a:t>
            </a:r>
          </a:p>
        </p:txBody>
      </p:sp>
      <p:sp>
        <p:nvSpPr>
          <p:cNvPr id="6" name="Oval 5"/>
          <p:cNvSpPr/>
          <p:nvPr/>
        </p:nvSpPr>
        <p:spPr>
          <a:xfrm>
            <a:off x="3649352"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15 Minutes Videos</a:t>
            </a:r>
          </a:p>
        </p:txBody>
      </p:sp>
      <p:sp>
        <p:nvSpPr>
          <p:cNvPr id="7" name="Oval 6"/>
          <p:cNvSpPr/>
          <p:nvPr/>
        </p:nvSpPr>
        <p:spPr>
          <a:xfrm>
            <a:off x="7089938"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139 Training Videos</a:t>
            </a:r>
          </a:p>
        </p:txBody>
      </p:sp>
      <p:sp>
        <p:nvSpPr>
          <p:cNvPr id="8" name="Oval 7"/>
          <p:cNvSpPr/>
          <p:nvPr/>
        </p:nvSpPr>
        <p:spPr>
          <a:xfrm>
            <a:off x="10304353"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35 Testing Videos</a:t>
            </a:r>
          </a:p>
        </p:txBody>
      </p:sp>
      <p:pic>
        <p:nvPicPr>
          <p:cNvPr id="9" name="Picture 8" descr="Screen Shot 2017-09-14 at 10.37.04 AM.png"/>
          <p:cNvPicPr>
            <a:picLocks noChangeAspect="1"/>
          </p:cNvPicPr>
          <p:nvPr/>
        </p:nvPicPr>
        <p:blipFill rotWithShape="1">
          <a:blip r:embed="rId2">
            <a:extLst>
              <a:ext uri="{28A0092B-C50C-407E-A947-70E740481C1C}">
                <a14:useLocalDpi xmlns:a14="http://schemas.microsoft.com/office/drawing/2010/main" val="0"/>
              </a:ext>
            </a:extLst>
          </a:blip>
          <a:srcRect l="71937" t="41190" r="940" b="1573"/>
          <a:stretch/>
        </p:blipFill>
        <p:spPr>
          <a:xfrm>
            <a:off x="2340006" y="760128"/>
            <a:ext cx="2141675" cy="2141675"/>
          </a:xfrm>
          <a:prstGeom prst="rect">
            <a:avLst/>
          </a:prstGeom>
        </p:spPr>
      </p:pic>
      <p:pic>
        <p:nvPicPr>
          <p:cNvPr id="10" name="Picture 9" descr="Screen Shot 2017-09-14 at 10.37.04 AM.png"/>
          <p:cNvPicPr>
            <a:picLocks noChangeAspect="1"/>
          </p:cNvPicPr>
          <p:nvPr/>
        </p:nvPicPr>
        <p:blipFill rotWithShape="1">
          <a:blip r:embed="rId2">
            <a:extLst>
              <a:ext uri="{28A0092B-C50C-407E-A947-70E740481C1C}">
                <a14:useLocalDpi xmlns:a14="http://schemas.microsoft.com/office/drawing/2010/main" val="0"/>
              </a:ext>
            </a:extLst>
          </a:blip>
          <a:srcRect l="83391" t="685" r="1735" b="64237"/>
          <a:stretch/>
        </p:blipFill>
        <p:spPr>
          <a:xfrm>
            <a:off x="9024794" y="664195"/>
            <a:ext cx="2087904" cy="2333540"/>
          </a:xfrm>
          <a:prstGeom prst="rect">
            <a:avLst/>
          </a:prstGeom>
        </p:spPr>
      </p:pic>
      <p:sp>
        <p:nvSpPr>
          <p:cNvPr id="11" name="Rectangle 10"/>
          <p:cNvSpPr/>
          <p:nvPr/>
        </p:nvSpPr>
        <p:spPr>
          <a:xfrm>
            <a:off x="5274376" y="1477023"/>
            <a:ext cx="3167247" cy="707886"/>
          </a:xfrm>
          <a:prstGeom prst="rect">
            <a:avLst/>
          </a:prstGeom>
        </p:spPr>
        <p:txBody>
          <a:bodyPr wrap="square">
            <a:spAutoFit/>
          </a:bodyPr>
          <a:lstStyle/>
          <a:p>
            <a:pPr algn="ctr"/>
            <a:r>
              <a:rPr lang="en-US" sz="4000" b="1" dirty="0">
                <a:solidFill>
                  <a:srgbClr val="595959"/>
                </a:solidFill>
                <a:latin typeface="Helvetica"/>
                <a:cs typeface="Helvetica"/>
              </a:rPr>
              <a:t>AVA Dataset</a:t>
            </a:r>
          </a:p>
        </p:txBody>
      </p:sp>
    </p:spTree>
    <p:extLst>
      <p:ext uri="{BB962C8B-B14F-4D97-AF65-F5344CB8AC3E}">
        <p14:creationId xmlns:p14="http://schemas.microsoft.com/office/powerpoint/2010/main" val="1577838927"/>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We validate </a:t>
            </a:r>
            <a:r>
              <a:rPr lang="en-US" sz="2400" b="1" i="1" dirty="0">
                <a:solidFill>
                  <a:srgbClr val="595959"/>
                </a:solidFill>
                <a:latin typeface="Helvetica"/>
                <a:cs typeface="Helvetica"/>
              </a:rPr>
              <a:t>Action Search </a:t>
            </a:r>
            <a:r>
              <a:rPr lang="en-US" sz="2400" b="1" dirty="0">
                <a:solidFill>
                  <a:srgbClr val="595959"/>
                </a:solidFill>
                <a:latin typeface="Helvetica"/>
                <a:cs typeface="Helvetica"/>
              </a:rPr>
              <a:t>for the </a:t>
            </a:r>
            <a:r>
              <a:rPr lang="en-US" sz="2400" b="1" i="1" dirty="0">
                <a:solidFill>
                  <a:srgbClr val="595959"/>
                </a:solidFill>
                <a:latin typeface="Helvetica"/>
                <a:cs typeface="Helvetica"/>
              </a:rPr>
              <a:t>action spotting </a:t>
            </a:r>
            <a:r>
              <a:rPr lang="en-US" sz="2400" b="1" dirty="0">
                <a:solidFill>
                  <a:srgbClr val="595959"/>
                </a:solidFill>
                <a:latin typeface="Helvetica"/>
                <a:cs typeface="Helvetica"/>
              </a:rPr>
              <a:t>problem by demonstrating that it requires on average 16.6% and 22.3% fewer observations to successfully spot an action than the </a:t>
            </a:r>
            <a:r>
              <a:rPr lang="en-US" sz="2400" b="1" i="1" dirty="0">
                <a:solidFill>
                  <a:srgbClr val="595959"/>
                </a:solidFill>
                <a:latin typeface="Helvetica"/>
                <a:cs typeface="Helvetica"/>
              </a:rPr>
              <a:t>Direction Baseline </a:t>
            </a:r>
            <a:r>
              <a:rPr lang="en-US" sz="2400" b="1" dirty="0">
                <a:solidFill>
                  <a:srgbClr val="595959"/>
                </a:solidFill>
                <a:latin typeface="Helvetica"/>
                <a:cs typeface="Helvetica"/>
              </a:rPr>
              <a:t>and </a:t>
            </a:r>
            <a:r>
              <a:rPr lang="en-US" sz="2400" b="1" i="1" dirty="0">
                <a:solidFill>
                  <a:srgbClr val="595959"/>
                </a:solidFill>
                <a:latin typeface="Helvetica"/>
                <a:cs typeface="Helvetica"/>
              </a:rPr>
              <a:t>Random Baseline</a:t>
            </a:r>
            <a:r>
              <a:rPr lang="en-US" sz="2400" b="1" dirty="0">
                <a:solidFill>
                  <a:srgbClr val="595959"/>
                </a:solidFill>
                <a:latin typeface="Helvetica"/>
                <a:cs typeface="Helvetica"/>
              </a:rPr>
              <a:t>, respectively.</a:t>
            </a:r>
          </a:p>
        </p:txBody>
      </p:sp>
      <p:graphicFrame>
        <p:nvGraphicFramePr>
          <p:cNvPr id="3" name="Object 2"/>
          <p:cNvGraphicFramePr>
            <a:graphicFrameLocks noChangeAspect="1"/>
          </p:cNvGraphicFramePr>
          <p:nvPr>
            <p:extLst>
              <p:ext uri="{D42A27DB-BD31-4B8C-83A1-F6EECF244321}">
                <p14:modId xmlns:p14="http://schemas.microsoft.com/office/powerpoint/2010/main" val="2726580372"/>
              </p:ext>
            </p:extLst>
          </p:nvPr>
        </p:nvGraphicFramePr>
        <p:xfrm>
          <a:off x="1392936" y="679133"/>
          <a:ext cx="10930129" cy="5205095"/>
        </p:xfrm>
        <a:graphic>
          <a:graphicData uri="http://schemas.openxmlformats.org/presentationml/2006/ole">
            <mc:AlternateContent xmlns:mc="http://schemas.openxmlformats.org/markup-compatibility/2006">
              <mc:Choice xmlns:v="urn:schemas-microsoft-com:vml" Requires="v">
                <p:oleObj spid="_x0000_s4161" name="Acrobat Document" r:id="rId3" imgW="14401672" imgH="6858000" progId="AcroExch.Document.2017">
                  <p:embed/>
                </p:oleObj>
              </mc:Choice>
              <mc:Fallback>
                <p:oleObj name="Acrobat Document" r:id="rId3" imgW="14401672" imgH="6858000" progId="AcroExch.Document.2017">
                  <p:embed/>
                  <p:pic>
                    <p:nvPicPr>
                      <p:cNvPr id="0" name=""/>
                      <p:cNvPicPr/>
                      <p:nvPr/>
                    </p:nvPicPr>
                    <p:blipFill>
                      <a:blip r:embed="rId4"/>
                      <a:stretch>
                        <a:fillRect/>
                      </a:stretch>
                    </p:blipFill>
                    <p:spPr>
                      <a:xfrm>
                        <a:off x="1392936" y="679133"/>
                        <a:ext cx="10930129" cy="5205095"/>
                      </a:xfrm>
                      <a:prstGeom prst="rect">
                        <a:avLst/>
                      </a:prstGeom>
                    </p:spPr>
                  </p:pic>
                </p:oleObj>
              </mc:Fallback>
            </mc:AlternateContent>
          </a:graphicData>
        </a:graphic>
      </p:graphicFrame>
    </p:spTree>
    <p:extLst>
      <p:ext uri="{BB962C8B-B14F-4D97-AF65-F5344CB8AC3E}">
        <p14:creationId xmlns:p14="http://schemas.microsoft.com/office/powerpoint/2010/main" val="256495266"/>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i="1" u="sng" dirty="0">
                <a:solidFill>
                  <a:srgbClr val="595959"/>
                </a:solidFill>
                <a:latin typeface="Helvetica"/>
                <a:cs typeface="Helvetica"/>
              </a:rPr>
              <a:t>Action Search for Action Localization:</a:t>
            </a:r>
            <a:r>
              <a:rPr lang="en-US" sz="2400" b="1" dirty="0">
                <a:solidFill>
                  <a:srgbClr val="595959"/>
                </a:solidFill>
                <a:latin typeface="Helvetica"/>
                <a:cs typeface="Helvetica"/>
              </a:rPr>
              <a:t> We conduct this experiment using the THUMOS14 dataset, which is one of the most popular datasets for temporal localization and is composed of sports videos.</a:t>
            </a:r>
          </a:p>
        </p:txBody>
      </p:sp>
      <p:sp>
        <p:nvSpPr>
          <p:cNvPr id="2" name="Oval 1"/>
          <p:cNvSpPr/>
          <p:nvPr/>
        </p:nvSpPr>
        <p:spPr>
          <a:xfrm>
            <a:off x="434936"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20 Action Categories</a:t>
            </a:r>
          </a:p>
        </p:txBody>
      </p:sp>
      <p:sp>
        <p:nvSpPr>
          <p:cNvPr id="6" name="Oval 5"/>
          <p:cNvSpPr/>
          <p:nvPr/>
        </p:nvSpPr>
        <p:spPr>
          <a:xfrm>
            <a:off x="3649352"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3.5 Minutes Videos (Avg.)</a:t>
            </a:r>
          </a:p>
        </p:txBody>
      </p:sp>
      <p:sp>
        <p:nvSpPr>
          <p:cNvPr id="7" name="Oval 6"/>
          <p:cNvSpPr/>
          <p:nvPr/>
        </p:nvSpPr>
        <p:spPr>
          <a:xfrm>
            <a:off x="7089938"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200 Training Videos</a:t>
            </a:r>
          </a:p>
        </p:txBody>
      </p:sp>
      <p:sp>
        <p:nvSpPr>
          <p:cNvPr id="8" name="Oval 7"/>
          <p:cNvSpPr/>
          <p:nvPr/>
        </p:nvSpPr>
        <p:spPr>
          <a:xfrm>
            <a:off x="10304353"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213 Testing Videos</a:t>
            </a:r>
          </a:p>
        </p:txBody>
      </p:sp>
      <p:pic>
        <p:nvPicPr>
          <p:cNvPr id="12" name="Picture 11"/>
          <p:cNvPicPr>
            <a:picLocks noChangeAspect="1"/>
          </p:cNvPicPr>
          <p:nvPr/>
        </p:nvPicPr>
        <p:blipFill>
          <a:blip r:embed="rId2"/>
          <a:stretch>
            <a:fillRect/>
          </a:stretch>
        </p:blipFill>
        <p:spPr>
          <a:xfrm>
            <a:off x="5470265" y="440839"/>
            <a:ext cx="2768131" cy="2492367"/>
          </a:xfrm>
          <a:prstGeom prst="rect">
            <a:avLst/>
          </a:prstGeom>
          <a:solidFill>
            <a:schemeClr val="tx1"/>
          </a:solidFill>
        </p:spPr>
      </p:pic>
    </p:spTree>
    <p:extLst>
      <p:ext uri="{BB962C8B-B14F-4D97-AF65-F5344CB8AC3E}">
        <p14:creationId xmlns:p14="http://schemas.microsoft.com/office/powerpoint/2010/main" val="420573528"/>
      </p:ext>
    </p:extLst>
  </p:cSld>
  <p:clrMapOvr>
    <a:masterClrMapping/>
  </p:clrMapOvr>
  <p:transition spd="slow" advTm="7000">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We train our </a:t>
            </a:r>
            <a:r>
              <a:rPr lang="en-US" sz="2400" b="1" i="1" dirty="0">
                <a:solidFill>
                  <a:srgbClr val="595959"/>
                </a:solidFill>
                <a:latin typeface="Helvetica"/>
                <a:cs typeface="Helvetica"/>
              </a:rPr>
              <a:t>Action Search </a:t>
            </a:r>
            <a:r>
              <a:rPr lang="en-US" sz="2400" b="1" dirty="0">
                <a:solidFill>
                  <a:srgbClr val="595959"/>
                </a:solidFill>
                <a:latin typeface="Helvetica"/>
                <a:cs typeface="Helvetica"/>
              </a:rPr>
              <a:t>model to spot the </a:t>
            </a:r>
            <a:r>
              <a:rPr lang="en-US" sz="2400" b="1" i="1" dirty="0">
                <a:solidFill>
                  <a:srgbClr val="595959"/>
                </a:solidFill>
                <a:latin typeface="Helvetica"/>
                <a:cs typeface="Helvetica"/>
              </a:rPr>
              <a:t>start time </a:t>
            </a:r>
            <a:r>
              <a:rPr lang="en-US" sz="2400" b="1" dirty="0">
                <a:solidFill>
                  <a:srgbClr val="595959"/>
                </a:solidFill>
                <a:latin typeface="Helvetica"/>
                <a:cs typeface="Helvetica"/>
              </a:rPr>
              <a:t>of actions using the </a:t>
            </a:r>
            <a:r>
              <a:rPr lang="en-US" sz="2400" b="1" i="1" dirty="0">
                <a:solidFill>
                  <a:srgbClr val="595959"/>
                </a:solidFill>
                <a:latin typeface="Helvetica"/>
                <a:cs typeface="Helvetica"/>
              </a:rPr>
              <a:t>THUMOS14 searches </a:t>
            </a:r>
            <a:r>
              <a:rPr lang="en-US" sz="2400" b="1" dirty="0">
                <a:solidFill>
                  <a:srgbClr val="595959"/>
                </a:solidFill>
                <a:latin typeface="Helvetica"/>
                <a:cs typeface="Helvetica"/>
              </a:rPr>
              <a:t>dataset</a:t>
            </a:r>
            <a:r>
              <a:rPr lang="en-US" sz="2400" b="1" i="1" dirty="0">
                <a:solidFill>
                  <a:srgbClr val="595959"/>
                </a:solidFill>
                <a:latin typeface="Helvetica"/>
                <a:cs typeface="Helvetica"/>
              </a:rPr>
              <a:t> </a:t>
            </a:r>
            <a:r>
              <a:rPr lang="en-US" sz="2400" b="1" dirty="0">
                <a:solidFill>
                  <a:srgbClr val="595959"/>
                </a:solidFill>
                <a:latin typeface="Helvetica"/>
                <a:cs typeface="Helvetica"/>
              </a:rPr>
              <a:t>described in Section 3.</a:t>
            </a:r>
          </a:p>
        </p:txBody>
      </p:sp>
      <p:sp>
        <p:nvSpPr>
          <p:cNvPr id="2" name="Oval 1"/>
          <p:cNvSpPr/>
          <p:nvPr/>
        </p:nvSpPr>
        <p:spPr>
          <a:xfrm>
            <a:off x="434936"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20 Action Categories</a:t>
            </a:r>
          </a:p>
        </p:txBody>
      </p:sp>
      <p:sp>
        <p:nvSpPr>
          <p:cNvPr id="6" name="Oval 5"/>
          <p:cNvSpPr/>
          <p:nvPr/>
        </p:nvSpPr>
        <p:spPr>
          <a:xfrm>
            <a:off x="3649352"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3.5 Minutes Videos (Avg.)</a:t>
            </a:r>
          </a:p>
        </p:txBody>
      </p:sp>
      <p:sp>
        <p:nvSpPr>
          <p:cNvPr id="7" name="Oval 6"/>
          <p:cNvSpPr/>
          <p:nvPr/>
        </p:nvSpPr>
        <p:spPr>
          <a:xfrm>
            <a:off x="7089938"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200 Training Videos</a:t>
            </a:r>
          </a:p>
        </p:txBody>
      </p:sp>
      <p:sp>
        <p:nvSpPr>
          <p:cNvPr id="8" name="Oval 7"/>
          <p:cNvSpPr/>
          <p:nvPr/>
        </p:nvSpPr>
        <p:spPr>
          <a:xfrm>
            <a:off x="10304353" y="3194462"/>
            <a:ext cx="2743200" cy="2743200"/>
          </a:xfrm>
          <a:prstGeom prst="ellipse">
            <a:avLst/>
          </a:prstGeom>
          <a:solidFill>
            <a:srgbClr val="FB9A99"/>
          </a:solidFill>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a:t>213 Testing Videos</a:t>
            </a:r>
          </a:p>
        </p:txBody>
      </p:sp>
      <p:pic>
        <p:nvPicPr>
          <p:cNvPr id="12" name="Picture 11"/>
          <p:cNvPicPr>
            <a:picLocks noChangeAspect="1"/>
          </p:cNvPicPr>
          <p:nvPr/>
        </p:nvPicPr>
        <p:blipFill>
          <a:blip r:embed="rId2"/>
          <a:stretch>
            <a:fillRect/>
          </a:stretch>
        </p:blipFill>
        <p:spPr>
          <a:xfrm>
            <a:off x="5470265" y="440839"/>
            <a:ext cx="2768131" cy="2492367"/>
          </a:xfrm>
          <a:prstGeom prst="rect">
            <a:avLst/>
          </a:prstGeom>
          <a:solidFill>
            <a:schemeClr val="tx1"/>
          </a:solidFill>
        </p:spPr>
      </p:pic>
    </p:spTree>
    <p:extLst>
      <p:ext uri="{BB962C8B-B14F-4D97-AF65-F5344CB8AC3E}">
        <p14:creationId xmlns:p14="http://schemas.microsoft.com/office/powerpoint/2010/main" val="4164912003"/>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Opting for simplicity, we build our action detector by combining</a:t>
            </a:r>
            <a:r>
              <a:rPr lang="en-US" sz="2400" b="1" i="1" dirty="0">
                <a:solidFill>
                  <a:srgbClr val="595959"/>
                </a:solidFill>
                <a:latin typeface="Helvetica"/>
                <a:cs typeface="Helvetica"/>
              </a:rPr>
              <a:t> Action Search </a:t>
            </a:r>
            <a:r>
              <a:rPr lang="en-US" sz="2400" b="1" dirty="0">
                <a:solidFill>
                  <a:srgbClr val="595959"/>
                </a:solidFill>
                <a:latin typeface="Helvetica"/>
                <a:cs typeface="Helvetica"/>
              </a:rPr>
              <a:t>with action length priors and a </a:t>
            </a:r>
            <a:r>
              <a:rPr lang="en-US" sz="2400" b="1" dirty="0" err="1">
                <a:solidFill>
                  <a:srgbClr val="595959"/>
                </a:solidFill>
                <a:latin typeface="Helvetica"/>
                <a:cs typeface="Helvetica"/>
              </a:rPr>
              <a:t>pretrained</a:t>
            </a:r>
            <a:r>
              <a:rPr lang="en-US" sz="2400" b="1" dirty="0">
                <a:solidFill>
                  <a:srgbClr val="595959"/>
                </a:solidFill>
                <a:latin typeface="Helvetica"/>
                <a:cs typeface="Helvetica"/>
              </a:rPr>
              <a:t> off-the-shelf classifier. This straightforward approach allows us to achieve state-of-the-art </a:t>
            </a:r>
            <a:r>
              <a:rPr lang="en-US" sz="2400" b="1" dirty="0" err="1">
                <a:solidFill>
                  <a:srgbClr val="595959"/>
                </a:solidFill>
                <a:latin typeface="Helvetica"/>
                <a:cs typeface="Helvetica"/>
              </a:rPr>
              <a:t>mAP</a:t>
            </a:r>
            <a:r>
              <a:rPr lang="en-US" sz="2400" b="1" dirty="0">
                <a:solidFill>
                  <a:srgbClr val="595959"/>
                </a:solidFill>
                <a:latin typeface="Helvetica"/>
                <a:cs typeface="Helvetica"/>
              </a:rPr>
              <a:t> performance, while observing 17.3% of video frames.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4569" y="792481"/>
            <a:ext cx="8566863" cy="5535644"/>
          </a:xfrm>
          <a:prstGeom prst="rect">
            <a:avLst/>
          </a:prstGeom>
        </p:spPr>
      </p:pic>
    </p:spTree>
    <p:extLst>
      <p:ext uri="{BB962C8B-B14F-4D97-AF65-F5344CB8AC3E}">
        <p14:creationId xmlns:p14="http://schemas.microsoft.com/office/powerpoint/2010/main" val="129841261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We conduct an ablation study to investigate two aspects of our model: </a:t>
            </a:r>
          </a:p>
          <a:p>
            <a:r>
              <a:rPr lang="en-US" sz="2200" b="1" dirty="0">
                <a:solidFill>
                  <a:srgbClr val="595959"/>
                </a:solidFill>
                <a:latin typeface="Helvetica"/>
                <a:cs typeface="Helvetica"/>
              </a:rPr>
              <a:t>(</a:t>
            </a:r>
            <a:r>
              <a:rPr lang="en-US" sz="2200" b="1" dirty="0" err="1">
                <a:solidFill>
                  <a:srgbClr val="595959"/>
                </a:solidFill>
                <a:latin typeface="Helvetica"/>
                <a:cs typeface="Helvetica"/>
              </a:rPr>
              <a:t>i</a:t>
            </a:r>
            <a:r>
              <a:rPr lang="en-US" sz="2200" b="1" dirty="0">
                <a:solidFill>
                  <a:srgbClr val="595959"/>
                </a:solidFill>
                <a:latin typeface="Helvetica"/>
                <a:cs typeface="Helvetica"/>
              </a:rPr>
              <a:t>) the backbone architecture for the </a:t>
            </a:r>
            <a:r>
              <a:rPr lang="en-US" sz="2200" b="1" i="1" dirty="0">
                <a:solidFill>
                  <a:srgbClr val="595959"/>
                </a:solidFill>
                <a:latin typeface="Helvetica"/>
                <a:cs typeface="Helvetica"/>
              </a:rPr>
              <a:t>Action Search </a:t>
            </a:r>
            <a:r>
              <a:rPr lang="en-US" sz="2200" b="1" dirty="0">
                <a:solidFill>
                  <a:srgbClr val="595959"/>
                </a:solidFill>
                <a:latin typeface="Helvetica"/>
                <a:cs typeface="Helvetica"/>
              </a:rPr>
              <a:t>visual encoder and the off-the-shelf classifier</a:t>
            </a:r>
          </a:p>
          <a:p>
            <a:r>
              <a:rPr lang="en-US" sz="2200" b="1" dirty="0">
                <a:solidFill>
                  <a:srgbClr val="595959"/>
                </a:solidFill>
                <a:latin typeface="Helvetica"/>
                <a:cs typeface="Helvetica"/>
              </a:rPr>
              <a:t>(ii) the trade-off between the </a:t>
            </a:r>
            <a:r>
              <a:rPr lang="en-US" sz="2200" b="1" i="1" dirty="0">
                <a:solidFill>
                  <a:srgbClr val="595959"/>
                </a:solidFill>
                <a:latin typeface="Helvetica"/>
                <a:cs typeface="Helvetica"/>
              </a:rPr>
              <a:t>Action Search </a:t>
            </a:r>
            <a:r>
              <a:rPr lang="en-US" sz="2200" b="1" dirty="0">
                <a:solidFill>
                  <a:srgbClr val="595959"/>
                </a:solidFill>
                <a:latin typeface="Helvetica"/>
                <a:cs typeface="Helvetica"/>
              </a:rPr>
              <a:t>training size and performance in terms of </a:t>
            </a:r>
            <a:r>
              <a:rPr lang="en-US" sz="2200" b="1" dirty="0" err="1">
                <a:solidFill>
                  <a:srgbClr val="595959"/>
                </a:solidFill>
                <a:latin typeface="Helvetica"/>
                <a:cs typeface="Helvetica"/>
              </a:rPr>
              <a:t>mAP</a:t>
            </a:r>
            <a:r>
              <a:rPr lang="en-US" sz="2200" b="1" dirty="0">
                <a:solidFill>
                  <a:srgbClr val="595959"/>
                </a:solidFill>
                <a:latin typeface="Helvetica"/>
                <a:cs typeface="Helvetica"/>
              </a:rPr>
              <a:t> and S.</a:t>
            </a:r>
          </a:p>
        </p:txBody>
      </p:sp>
    </p:spTree>
    <p:extLst>
      <p:ext uri="{BB962C8B-B14F-4D97-AF65-F5344CB8AC3E}">
        <p14:creationId xmlns:p14="http://schemas.microsoft.com/office/powerpoint/2010/main" val="28988329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u="sng" dirty="0">
                <a:solidFill>
                  <a:srgbClr val="595959"/>
                </a:solidFill>
                <a:latin typeface="Helvetica"/>
                <a:cs typeface="Helvetica"/>
              </a:rPr>
              <a:t>Backbone Architecture.</a:t>
            </a:r>
            <a:r>
              <a:rPr lang="en-US" sz="2400" b="1" dirty="0">
                <a:solidFill>
                  <a:srgbClr val="595959"/>
                </a:solidFill>
                <a:latin typeface="Helvetica"/>
                <a:cs typeface="Helvetica"/>
              </a:rPr>
              <a:t> We observe that C3D improves the performance of the C3D-based detector baseline [21] by 4.9% </a:t>
            </a:r>
            <a:r>
              <a:rPr lang="en-US" sz="2400" b="1" dirty="0" err="1">
                <a:solidFill>
                  <a:srgbClr val="595959"/>
                </a:solidFill>
                <a:latin typeface="Helvetica"/>
                <a:cs typeface="Helvetica"/>
              </a:rPr>
              <a:t>mAP</a:t>
            </a:r>
            <a:r>
              <a:rPr lang="en-US" sz="2400" b="1" dirty="0">
                <a:solidFill>
                  <a:srgbClr val="595959"/>
                </a:solidFill>
                <a:latin typeface="Helvetica"/>
                <a:cs typeface="Helvetica"/>
              </a:rPr>
              <a:t> (0.5 </a:t>
            </a:r>
            <a:r>
              <a:rPr lang="en-US" sz="2400" b="1" dirty="0" err="1">
                <a:solidFill>
                  <a:srgbClr val="595959"/>
                </a:solidFill>
                <a:latin typeface="Helvetica"/>
                <a:cs typeface="Helvetica"/>
              </a:rPr>
              <a:t>tIoU</a:t>
            </a:r>
            <a:r>
              <a:rPr lang="en-US" sz="2400" b="1" dirty="0">
                <a:solidFill>
                  <a:srgbClr val="595959"/>
                </a:solidFill>
                <a:latin typeface="Helvetica"/>
                <a:cs typeface="Helvetica"/>
              </a:rPr>
              <a:t>) while observing 54.9% less frames. However, we observe </a:t>
            </a:r>
            <a:r>
              <a:rPr lang="en-US" sz="2400" b="1" dirty="0" err="1">
                <a:solidFill>
                  <a:srgbClr val="595959"/>
                </a:solidFill>
                <a:latin typeface="Helvetica"/>
                <a:cs typeface="Helvetica"/>
              </a:rPr>
              <a:t>ResNet</a:t>
            </a:r>
            <a:r>
              <a:rPr lang="en-US" sz="2400" b="1" dirty="0">
                <a:solidFill>
                  <a:srgbClr val="595959"/>
                </a:solidFill>
                <a:latin typeface="Helvetica"/>
                <a:cs typeface="Helvetica"/>
              </a:rPr>
              <a:t> offers better results in both </a:t>
            </a:r>
            <a:r>
              <a:rPr lang="en-US" sz="2400" b="1" dirty="0" err="1">
                <a:solidFill>
                  <a:srgbClr val="595959"/>
                </a:solidFill>
                <a:latin typeface="Helvetica"/>
                <a:cs typeface="Helvetica"/>
              </a:rPr>
              <a:t>mAP</a:t>
            </a:r>
            <a:r>
              <a:rPr lang="en-US" sz="2400" b="1" dirty="0">
                <a:solidFill>
                  <a:srgbClr val="595959"/>
                </a:solidFill>
                <a:latin typeface="Helvetica"/>
                <a:cs typeface="Helvetica"/>
              </a:rPr>
              <a:t> and 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55" t="13760" r="5242" b="59402"/>
          <a:stretch/>
        </p:blipFill>
        <p:spPr>
          <a:xfrm>
            <a:off x="3676092" y="2385060"/>
            <a:ext cx="6363816" cy="1874520"/>
          </a:xfrm>
          <a:prstGeom prst="rect">
            <a:avLst/>
          </a:prstGeom>
        </p:spPr>
      </p:pic>
    </p:spTree>
    <p:extLst>
      <p:ext uri="{BB962C8B-B14F-4D97-AF65-F5344CB8AC3E}">
        <p14:creationId xmlns:p14="http://schemas.microsoft.com/office/powerpoint/2010/main" val="96063513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a:solidFill>
                  <a:srgbClr val="595959"/>
                </a:solidFill>
                <a:latin typeface="Helvetica"/>
                <a:cs typeface="Helvetica"/>
              </a:rPr>
              <a:t>We </a:t>
            </a:r>
            <a:r>
              <a:rPr lang="en-US" sz="2400" b="1" dirty="0">
                <a:solidFill>
                  <a:srgbClr val="595959"/>
                </a:solidFill>
                <a:latin typeface="Helvetica"/>
                <a:cs typeface="Helvetica"/>
              </a:rPr>
              <a:t>argue that </a:t>
            </a:r>
            <a:r>
              <a:rPr lang="en-US" sz="2400" b="1" i="1" dirty="0">
                <a:solidFill>
                  <a:srgbClr val="595959"/>
                </a:solidFill>
                <a:latin typeface="Helvetica"/>
                <a:cs typeface="Helvetica"/>
              </a:rPr>
              <a:t>action spotting </a:t>
            </a:r>
            <a:r>
              <a:rPr lang="en-US" sz="2400" b="1" dirty="0">
                <a:solidFill>
                  <a:srgbClr val="595959"/>
                </a:solidFill>
                <a:latin typeface="Helvetica"/>
                <a:cs typeface="Helvetica"/>
              </a:rPr>
              <a:t>is an efficient and effective precursor to temporal action localization and a departure from the focus of traditional precursors such as proposals.</a:t>
            </a:r>
          </a:p>
        </p:txBody>
      </p:sp>
    </p:spTree>
    <p:extLst>
      <p:ext uri="{BB962C8B-B14F-4D97-AF65-F5344CB8AC3E}">
        <p14:creationId xmlns:p14="http://schemas.microsoft.com/office/powerpoint/2010/main" val="3297011624"/>
      </p:ext>
    </p:extLst>
  </p:cSld>
  <p:clrMapOvr>
    <a:masterClrMapping/>
  </p:clrMapOvr>
  <p:transition spd="slow" advTm="400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i="1" u="sng" dirty="0">
                <a:solidFill>
                  <a:srgbClr val="595959"/>
                </a:solidFill>
                <a:latin typeface="Helvetica"/>
                <a:cs typeface="Helvetica"/>
              </a:rPr>
              <a:t>Action Search</a:t>
            </a:r>
            <a:r>
              <a:rPr lang="en-US" sz="2400" b="1" u="sng" dirty="0">
                <a:solidFill>
                  <a:srgbClr val="595959"/>
                </a:solidFill>
                <a:latin typeface="Helvetica"/>
                <a:cs typeface="Helvetica"/>
              </a:rPr>
              <a:t> Training Size.</a:t>
            </a:r>
            <a:r>
              <a:rPr lang="en-US" sz="2400" b="1" dirty="0">
                <a:solidFill>
                  <a:srgbClr val="595959"/>
                </a:solidFill>
                <a:latin typeface="Helvetica"/>
                <a:cs typeface="Helvetica"/>
              </a:rPr>
              <a:t> Training </a:t>
            </a:r>
            <a:r>
              <a:rPr lang="en-US" sz="2400" b="1" i="1" dirty="0">
                <a:solidFill>
                  <a:srgbClr val="595959"/>
                </a:solidFill>
                <a:latin typeface="Helvetica"/>
                <a:cs typeface="Helvetica"/>
              </a:rPr>
              <a:t>Action Search </a:t>
            </a:r>
            <a:r>
              <a:rPr lang="en-US" sz="2400" b="1" dirty="0">
                <a:solidFill>
                  <a:srgbClr val="595959"/>
                </a:solidFill>
                <a:latin typeface="Helvetica"/>
                <a:cs typeface="Helvetica"/>
              </a:rPr>
              <a:t>on even half of the THUMOS14 searches dataset (</a:t>
            </a:r>
            <a:r>
              <a:rPr lang="en-US" sz="2400" b="1" i="1" dirty="0">
                <a:solidFill>
                  <a:srgbClr val="595959"/>
                </a:solidFill>
                <a:latin typeface="Helvetica"/>
                <a:cs typeface="Helvetica"/>
              </a:rPr>
              <a:t>i.e.</a:t>
            </a:r>
            <a:r>
              <a:rPr lang="en-US" sz="2400" b="1" dirty="0">
                <a:solidFill>
                  <a:srgbClr val="595959"/>
                </a:solidFill>
                <a:latin typeface="Helvetica"/>
                <a:cs typeface="Helvetica"/>
              </a:rPr>
              <a:t> 4.4 human searches per video) improves the detection performance by 3.6% </a:t>
            </a:r>
            <a:r>
              <a:rPr lang="en-US" sz="2400" b="1" dirty="0" err="1">
                <a:solidFill>
                  <a:srgbClr val="595959"/>
                </a:solidFill>
                <a:latin typeface="Helvetica"/>
                <a:cs typeface="Helvetica"/>
              </a:rPr>
              <a:t>mAP</a:t>
            </a:r>
            <a:r>
              <a:rPr lang="en-US" sz="2400" b="1" dirty="0">
                <a:solidFill>
                  <a:srgbClr val="595959"/>
                </a:solidFill>
                <a:latin typeface="Helvetica"/>
                <a:cs typeface="Helvetica"/>
              </a:rPr>
              <a:t> (0.5 </a:t>
            </a:r>
            <a:r>
              <a:rPr lang="en-US" sz="2400" b="1" dirty="0" err="1">
                <a:solidFill>
                  <a:srgbClr val="595959"/>
                </a:solidFill>
                <a:latin typeface="Helvetica"/>
                <a:cs typeface="Helvetica"/>
              </a:rPr>
              <a:t>tIoU</a:t>
            </a:r>
            <a:r>
              <a:rPr lang="en-US" sz="2400" b="1" dirty="0">
                <a:solidFill>
                  <a:srgbClr val="595959"/>
                </a:solidFill>
                <a:latin typeface="Helvetica"/>
                <a:cs typeface="Helvetica"/>
              </a:rPr>
              <a:t>) while observing only S=34.4% of the frames.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07" t="54634" r="3491" b="4600"/>
          <a:stretch/>
        </p:blipFill>
        <p:spPr>
          <a:xfrm>
            <a:off x="3676092" y="1898650"/>
            <a:ext cx="6363816" cy="2847340"/>
          </a:xfrm>
          <a:prstGeom prst="rect">
            <a:avLst/>
          </a:prstGeom>
        </p:spPr>
      </p:pic>
    </p:spTree>
    <p:extLst>
      <p:ext uri="{BB962C8B-B14F-4D97-AF65-F5344CB8AC3E}">
        <p14:creationId xmlns:p14="http://schemas.microsoft.com/office/powerpoint/2010/main" val="239056087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675120"/>
            <a:ext cx="13716000" cy="1554480"/>
          </a:xfrm>
          <a:prstGeom prst="rect">
            <a:avLst/>
          </a:prstGeom>
          <a:solidFill>
            <a:srgbClr val="B2DF8A"/>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endParaRPr lang="en-US" sz="1400" b="1" dirty="0">
              <a:solidFill>
                <a:srgbClr val="595959"/>
              </a:solidFill>
              <a:latin typeface="Helvetica"/>
              <a:cs typeface="Helvetica"/>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417" y="3356199"/>
            <a:ext cx="6766581" cy="222976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56199"/>
            <a:ext cx="6766560" cy="22297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14401"/>
            <a:ext cx="6766560" cy="222976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418" y="914401"/>
            <a:ext cx="6766581" cy="2229761"/>
          </a:xfrm>
          <a:prstGeom prst="rect">
            <a:avLst/>
          </a:prstGeom>
        </p:spPr>
      </p:pic>
      <p:sp>
        <p:nvSpPr>
          <p:cNvPr id="8" name="Rectangle 7"/>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Our model seems to understand the inherent temporal structures of actions when spotting the start times of actions. </a:t>
            </a:r>
            <a:r>
              <a:rPr lang="en-US" sz="2400" b="1" u="sng" dirty="0">
                <a:solidFill>
                  <a:srgbClr val="595959"/>
                </a:solidFill>
                <a:latin typeface="Helvetica"/>
                <a:cs typeface="Helvetica"/>
              </a:rPr>
              <a:t>Bottom right:</a:t>
            </a:r>
            <a:r>
              <a:rPr lang="en-US" sz="2400" b="1" dirty="0">
                <a:solidFill>
                  <a:srgbClr val="595959"/>
                </a:solidFill>
                <a:latin typeface="Helvetica"/>
                <a:cs typeface="Helvetica"/>
              </a:rPr>
              <a:t> </a:t>
            </a:r>
            <a:r>
              <a:rPr lang="en-US" sz="2400" b="1" i="1" dirty="0">
                <a:solidFill>
                  <a:srgbClr val="595959"/>
                </a:solidFill>
                <a:latin typeface="Helvetica"/>
                <a:cs typeface="Helvetica"/>
              </a:rPr>
              <a:t>Action Search </a:t>
            </a:r>
            <a:r>
              <a:rPr lang="en-US" sz="2400" b="1" dirty="0">
                <a:solidFill>
                  <a:srgbClr val="595959"/>
                </a:solidFill>
                <a:latin typeface="Helvetica"/>
                <a:cs typeface="Helvetica"/>
              </a:rPr>
              <a:t>surprisingly understands when an action finishes and is able to rewind (jump back) and spot the beginning of the action.</a:t>
            </a:r>
          </a:p>
          <a:p>
            <a:pPr lvl="0"/>
            <a:r>
              <a:rPr lang="en-US" sz="1400" b="1" dirty="0">
                <a:solidFill>
                  <a:srgbClr val="595959"/>
                </a:solidFill>
                <a:latin typeface="Helvetica"/>
                <a:cs typeface="Helvetica"/>
              </a:rPr>
              <a:t>* Shaded green area is where the spotting target occurs in the video.</a:t>
            </a:r>
          </a:p>
        </p:txBody>
      </p:sp>
      <p:sp>
        <p:nvSpPr>
          <p:cNvPr id="9" name="Rectangle 8"/>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Our model can exploits the temporal context to spot actions quickly.</a:t>
            </a:r>
          </a:p>
          <a:p>
            <a:r>
              <a:rPr lang="en-US" sz="2400" b="1" u="sng" dirty="0">
                <a:solidFill>
                  <a:srgbClr val="595959"/>
                </a:solidFill>
                <a:latin typeface="Helvetica"/>
                <a:cs typeface="Helvetica"/>
              </a:rPr>
              <a:t>Top row:</a:t>
            </a:r>
            <a:r>
              <a:rPr lang="en-US" sz="2400" b="1" dirty="0">
                <a:solidFill>
                  <a:srgbClr val="595959"/>
                </a:solidFill>
                <a:latin typeface="Helvetica"/>
                <a:cs typeface="Helvetica"/>
              </a:rPr>
              <a:t> It uses information about scenes/concepts such as gala dinner and fights to spot actions such as </a:t>
            </a:r>
            <a:r>
              <a:rPr lang="en-US" sz="2400" b="1" i="1" dirty="0">
                <a:solidFill>
                  <a:srgbClr val="595959"/>
                </a:solidFill>
                <a:latin typeface="Helvetica"/>
                <a:cs typeface="Helvetica"/>
              </a:rPr>
              <a:t>clink glass </a:t>
            </a:r>
            <a:r>
              <a:rPr lang="en-US" sz="2400" b="1" dirty="0">
                <a:solidFill>
                  <a:srgbClr val="595959"/>
                </a:solidFill>
                <a:latin typeface="Helvetica"/>
                <a:cs typeface="Helvetica"/>
              </a:rPr>
              <a:t>and </a:t>
            </a:r>
            <a:r>
              <a:rPr lang="en-US" sz="2400" b="1" i="1" dirty="0">
                <a:solidFill>
                  <a:srgbClr val="595959"/>
                </a:solidFill>
                <a:latin typeface="Helvetica"/>
                <a:cs typeface="Helvetica"/>
              </a:rPr>
              <a:t>shoot</a:t>
            </a:r>
            <a:r>
              <a:rPr lang="en-US" sz="2400" b="1" dirty="0">
                <a:solidFill>
                  <a:srgbClr val="595959"/>
                </a:solidFill>
                <a:latin typeface="Helvetica"/>
                <a:cs typeface="Helvetica"/>
              </a:rPr>
              <a:t>, respectively</a:t>
            </a:r>
          </a:p>
          <a:p>
            <a:r>
              <a:rPr lang="en-US" sz="1400" b="1" dirty="0">
                <a:solidFill>
                  <a:srgbClr val="595959"/>
                </a:solidFill>
                <a:latin typeface="Helvetica"/>
                <a:cs typeface="Helvetica"/>
              </a:rPr>
              <a:t>* Shaded green area is where the spotting target occurs in the video.</a:t>
            </a:r>
          </a:p>
        </p:txBody>
      </p:sp>
    </p:spTree>
    <p:extLst>
      <p:ext uri="{BB962C8B-B14F-4D97-AF65-F5344CB8AC3E}">
        <p14:creationId xmlns:p14="http://schemas.microsoft.com/office/powerpoint/2010/main" val="274331368"/>
      </p:ext>
    </p:extLst>
  </p:cSld>
  <p:clrMapOvr>
    <a:masterClrMapping/>
  </p:clrMapOvr>
  <p:transition spd="slow" advTm="2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100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11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675120"/>
            <a:ext cx="13716000" cy="1554480"/>
          </a:xfrm>
          <a:prstGeom prst="rect">
            <a:avLst/>
          </a:prstGeom>
          <a:solidFill>
            <a:srgbClr val="E31A1C">
              <a:alpha val="67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endParaRPr lang="en-US" sz="1400" b="1" dirty="0">
              <a:solidFill>
                <a:srgbClr val="595959"/>
              </a:solidFill>
              <a:latin typeface="Helvetica"/>
              <a:cs typeface="Helvetica"/>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440" y="2381879"/>
            <a:ext cx="6766560" cy="22297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2381887"/>
            <a:ext cx="6766560" cy="2229746"/>
          </a:xfrm>
          <a:prstGeom prst="rect">
            <a:avLst/>
          </a:prstGeom>
        </p:spPr>
      </p:pic>
      <p:sp>
        <p:nvSpPr>
          <p:cNvPr id="6" name="Rectangle 5"/>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u="sng" dirty="0">
                <a:solidFill>
                  <a:srgbClr val="595959"/>
                </a:solidFill>
                <a:latin typeface="Helvetica"/>
                <a:cs typeface="Helvetica"/>
              </a:rPr>
              <a:t>Left:</a:t>
            </a:r>
            <a:r>
              <a:rPr lang="en-US" sz="2400" b="1" dirty="0">
                <a:solidFill>
                  <a:srgbClr val="595959"/>
                </a:solidFill>
                <a:latin typeface="Helvetica"/>
                <a:cs typeface="Helvetica"/>
              </a:rPr>
              <a:t> Typical failure cases (action is not spotted) occur when the search sequences oscillate around the target action but they miss its exact location.</a:t>
            </a:r>
          </a:p>
          <a:p>
            <a:endParaRPr lang="en-US" sz="2400" b="1" dirty="0">
              <a:solidFill>
                <a:srgbClr val="595959"/>
              </a:solidFill>
              <a:latin typeface="Helvetica"/>
              <a:cs typeface="Helvetica"/>
            </a:endParaRPr>
          </a:p>
          <a:p>
            <a:r>
              <a:rPr lang="en-US" sz="1400" b="1" dirty="0">
                <a:solidFill>
                  <a:srgbClr val="595959"/>
                </a:solidFill>
                <a:latin typeface="Helvetica"/>
                <a:cs typeface="Helvetica"/>
              </a:rPr>
              <a:t>* Shaded red area is where the spotting target occurs in the video.</a:t>
            </a:r>
          </a:p>
        </p:txBody>
      </p:sp>
      <p:sp>
        <p:nvSpPr>
          <p:cNvPr id="7" name="Rectangle 6"/>
          <p:cNvSpPr/>
          <p:nvPr/>
        </p:nvSpPr>
        <p:spPr>
          <a:xfrm>
            <a:off x="0" y="6675120"/>
            <a:ext cx="13716000" cy="1554480"/>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u="sng" dirty="0">
                <a:solidFill>
                  <a:srgbClr val="595959"/>
                </a:solidFill>
                <a:latin typeface="Helvetica"/>
                <a:cs typeface="Helvetica"/>
              </a:rPr>
              <a:t>Right:</a:t>
            </a:r>
            <a:r>
              <a:rPr lang="en-US" sz="2400" b="1" dirty="0">
                <a:solidFill>
                  <a:srgbClr val="595959"/>
                </a:solidFill>
                <a:latin typeface="Helvetica"/>
                <a:cs typeface="Helvetica"/>
              </a:rPr>
              <a:t> When our model finds content visually similar to the target action, it remains static during few search steps and then decides to explore the video further. In those cases, the model keeps exploring the video till the end without finding the action of interest.</a:t>
            </a:r>
          </a:p>
          <a:p>
            <a:r>
              <a:rPr lang="en-US" sz="1400" b="1" dirty="0">
                <a:solidFill>
                  <a:srgbClr val="595959"/>
                </a:solidFill>
                <a:latin typeface="Helvetica"/>
                <a:cs typeface="Helvetica"/>
              </a:rPr>
              <a:t>* Shaded red area is where the spotting target occurs in the video.</a:t>
            </a:r>
          </a:p>
        </p:txBody>
      </p:sp>
    </p:spTree>
    <p:extLst>
      <p:ext uri="{BB962C8B-B14F-4D97-AF65-F5344CB8AC3E}">
        <p14:creationId xmlns:p14="http://schemas.microsoft.com/office/powerpoint/2010/main" val="3939231564"/>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85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9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619431" y="4567965"/>
            <a:ext cx="12477137" cy="1936831"/>
          </a:xfrm>
        </p:spPr>
        <p:txBody>
          <a:bodyPr>
            <a:normAutofit/>
          </a:bodyPr>
          <a:lstStyle/>
          <a:p>
            <a:r>
              <a:rPr lang="en-US" sz="4400" b="1" dirty="0">
                <a:solidFill>
                  <a:schemeClr val="tx1">
                    <a:lumMod val="75000"/>
                    <a:lumOff val="25000"/>
                  </a:schemeClr>
                </a:solidFill>
                <a:latin typeface="Helvetica"/>
                <a:cs typeface="Helvetica"/>
              </a:rPr>
              <a:t>Action Search:</a:t>
            </a:r>
            <a:r>
              <a:rPr lang="en-US" sz="4400" dirty="0">
                <a:solidFill>
                  <a:schemeClr val="tx1">
                    <a:lumMod val="75000"/>
                    <a:lumOff val="25000"/>
                  </a:schemeClr>
                </a:solidFill>
                <a:latin typeface="Helvetica"/>
                <a:cs typeface="Helvetica"/>
              </a:rPr>
              <a:t> Spotting Actions in Videos and Its Application to Temporal Action Localization</a:t>
            </a:r>
          </a:p>
        </p:txBody>
      </p:sp>
      <p:sp>
        <p:nvSpPr>
          <p:cNvPr id="10" name="Subtitle 2"/>
          <p:cNvSpPr>
            <a:spLocks noGrp="1"/>
          </p:cNvSpPr>
          <p:nvPr>
            <p:ph type="subTitle" idx="1"/>
          </p:nvPr>
        </p:nvSpPr>
        <p:spPr>
          <a:xfrm>
            <a:off x="0" y="6492666"/>
            <a:ext cx="13716000" cy="1604412"/>
          </a:xfrm>
        </p:spPr>
        <p:txBody>
          <a:bodyPr>
            <a:noAutofit/>
          </a:bodyPr>
          <a:lstStyle/>
          <a:p>
            <a:pPr lvl="0"/>
            <a:r>
              <a:rPr lang="en-US" sz="3200" dirty="0">
                <a:solidFill>
                  <a:prstClr val="black">
                    <a:lumMod val="65000"/>
                    <a:lumOff val="35000"/>
                  </a:prstClr>
                </a:solidFill>
                <a:latin typeface="Helvetica"/>
                <a:cs typeface="Helvetica"/>
              </a:rPr>
              <a:t>Humam Alwassel</a:t>
            </a:r>
            <a:r>
              <a:rPr lang="en-US" sz="3200" baseline="30000" dirty="0">
                <a:solidFill>
                  <a:prstClr val="black">
                    <a:lumMod val="65000"/>
                    <a:lumOff val="35000"/>
                  </a:prstClr>
                </a:solidFill>
                <a:latin typeface="Helvetica"/>
                <a:cs typeface="Helvetica"/>
              </a:rPr>
              <a:t>*</a:t>
            </a:r>
            <a:r>
              <a:rPr lang="en-US" sz="3200" dirty="0">
                <a:solidFill>
                  <a:prstClr val="black">
                    <a:lumMod val="65000"/>
                    <a:lumOff val="35000"/>
                  </a:prstClr>
                </a:solidFill>
                <a:latin typeface="Helvetica"/>
                <a:cs typeface="Helvetica"/>
              </a:rPr>
              <a:t>, Fabian Caba Heilbron</a:t>
            </a:r>
            <a:r>
              <a:rPr lang="en-US" sz="3200" baseline="30000" dirty="0">
                <a:solidFill>
                  <a:prstClr val="black">
                    <a:lumMod val="65000"/>
                    <a:lumOff val="35000"/>
                  </a:prstClr>
                </a:solidFill>
                <a:latin typeface="Helvetica"/>
                <a:cs typeface="Helvetica"/>
              </a:rPr>
              <a:t>*</a:t>
            </a:r>
            <a:r>
              <a:rPr lang="en-US" sz="3200" dirty="0">
                <a:solidFill>
                  <a:prstClr val="black">
                    <a:lumMod val="65000"/>
                    <a:lumOff val="35000"/>
                  </a:prstClr>
                </a:solidFill>
                <a:latin typeface="Helvetica"/>
                <a:cs typeface="Helvetica"/>
              </a:rPr>
              <a:t>, Bernard Ghanem</a:t>
            </a:r>
          </a:p>
          <a:p>
            <a:pPr lvl="0"/>
            <a:r>
              <a:rPr lang="en-US" sz="2000" dirty="0">
                <a:solidFill>
                  <a:prstClr val="black">
                    <a:lumMod val="65000"/>
                    <a:lumOff val="35000"/>
                  </a:prstClr>
                </a:solidFill>
                <a:latin typeface="Helvetica"/>
                <a:cs typeface="Helvetica"/>
              </a:rPr>
              <a:t>King Abdullah University of Science and Technology (KAUST), Saudi Arabia</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419" y="2184852"/>
            <a:ext cx="6766581" cy="222976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56268"/>
            <a:ext cx="6766560" cy="222975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507"/>
            <a:ext cx="6766560" cy="222976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416" y="26507"/>
            <a:ext cx="6766581" cy="2229761"/>
          </a:xfrm>
          <a:prstGeom prst="rect">
            <a:avLst/>
          </a:prstGeom>
        </p:spPr>
      </p:pic>
    </p:spTree>
    <p:extLst>
      <p:ext uri="{BB962C8B-B14F-4D97-AF65-F5344CB8AC3E}">
        <p14:creationId xmlns:p14="http://schemas.microsoft.com/office/powerpoint/2010/main" val="3471845731"/>
      </p:ext>
    </p:extLst>
  </p:cSld>
  <p:clrMapOvr>
    <a:masterClrMapping/>
  </p:clrMapOvr>
  <mc:AlternateContent xmlns:mc="http://schemas.openxmlformats.org/markup-compatibility/2006" xmlns:p14="http://schemas.microsoft.com/office/powerpoint/2010/main">
    <mc:Choice Requires="p14">
      <p:transition spd="slow" p14:dur="800" advTm="5300">
        <p14:flythrough/>
      </p:transition>
    </mc:Choice>
    <mc:Fallback xmlns="">
      <p:transition spd="slow" advTm="53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Consider the search sequence a human observer performs when asked to find the beginning of a </a:t>
            </a:r>
            <a:r>
              <a:rPr lang="en-US" sz="2400" b="1" i="1" dirty="0">
                <a:solidFill>
                  <a:srgbClr val="595959"/>
                </a:solidFill>
                <a:latin typeface="Helvetica"/>
                <a:cs typeface="Helvetica"/>
              </a:rPr>
              <a:t>Long Jump</a:t>
            </a:r>
            <a:r>
              <a:rPr lang="en-US" sz="2400" b="1" dirty="0">
                <a:solidFill>
                  <a:srgbClr val="595959"/>
                </a:solidFill>
                <a:latin typeface="Helvetica"/>
                <a:cs typeface="Helvetica"/>
              </a:rPr>
              <a:t> in a long video.</a:t>
            </a:r>
          </a:p>
        </p:txBody>
      </p:sp>
      <p:sp>
        <p:nvSpPr>
          <p:cNvPr id="5" name="Rectangle 4"/>
          <p:cNvSpPr/>
          <p:nvPr/>
        </p:nvSpPr>
        <p:spPr bwMode="auto">
          <a:xfrm>
            <a:off x="2799232" y="3616995"/>
            <a:ext cx="8660016" cy="353066"/>
          </a:xfrm>
          <a:prstGeom prst="rect">
            <a:avLst/>
          </a:prstGeom>
          <a:solidFill>
            <a:srgbClr val="B2DF8A"/>
          </a:solidFill>
          <a:ln w="22225" cmpd="sng">
            <a:noFill/>
            <a:prstDash val="lgDash"/>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8030274" y="3564055"/>
            <a:ext cx="2079058" cy="461665"/>
          </a:xfrm>
          <a:prstGeom prst="rect">
            <a:avLst/>
          </a:prstGeom>
          <a:noFill/>
          <a:ln w="22225">
            <a:noFill/>
            <a:prstDash val="sysDash"/>
          </a:ln>
          <a:effectLst>
            <a:softEdge rad="0"/>
          </a:effectLst>
        </p:spPr>
        <p:txBody>
          <a:bodyPr wrap="square">
            <a:spAutoFit/>
          </a:bodyPr>
          <a:lstStyle/>
          <a:p>
            <a:pPr algn="ctr"/>
            <a:r>
              <a:rPr lang="en-US" altLang="en-US" sz="2300" dirty="0">
                <a:solidFill>
                  <a:srgbClr val="33A02C"/>
                </a:solidFill>
                <a:latin typeface="Times New Roman" panose="02020603050405020304" pitchFamily="18" charset="0"/>
                <a:ea typeface="Cambria Math" panose="02040503050406030204" pitchFamily="18" charset="0"/>
                <a:cs typeface="Times New Roman" panose="02020603050405020304" pitchFamily="18" charset="0"/>
              </a:rPr>
              <a:t>Spotting Target</a:t>
            </a:r>
          </a:p>
        </p:txBody>
      </p:sp>
      <p:cxnSp>
        <p:nvCxnSpPr>
          <p:cNvPr id="47" name="Straight Arrow Connector 46"/>
          <p:cNvCxnSpPr>
            <a:stCxn id="17" idx="2"/>
            <a:endCxn id="43" idx="0"/>
          </p:cNvCxnSpPr>
          <p:nvPr/>
        </p:nvCxnSpPr>
        <p:spPr bwMode="auto">
          <a:xfrm>
            <a:off x="3901488" y="1872933"/>
            <a:ext cx="0" cy="3018473"/>
          </a:xfrm>
          <a:prstGeom prst="straightConnector1">
            <a:avLst/>
          </a:prstGeom>
          <a:solidFill>
            <a:schemeClr val="bg1"/>
          </a:solidFill>
          <a:ln w="34925">
            <a:solidFill>
              <a:srgbClr val="1F78B4"/>
            </a:solidFill>
            <a:prstDash val="sysDot"/>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9" idx="2"/>
            <a:endCxn id="42" idx="0"/>
          </p:cNvCxnSpPr>
          <p:nvPr/>
        </p:nvCxnSpPr>
        <p:spPr bwMode="auto">
          <a:xfrm flipH="1">
            <a:off x="5505525" y="2607503"/>
            <a:ext cx="2645" cy="395169"/>
          </a:xfrm>
          <a:prstGeom prst="straightConnector1">
            <a:avLst/>
          </a:prstGeom>
          <a:solidFill>
            <a:schemeClr val="bg1"/>
          </a:solidFill>
          <a:ln w="34925">
            <a:solidFill>
              <a:srgbClr val="1F78B4"/>
            </a:solidFill>
            <a:prstDash val="sysDot"/>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1" idx="2"/>
            <a:endCxn id="44" idx="0"/>
          </p:cNvCxnSpPr>
          <p:nvPr/>
        </p:nvCxnSpPr>
        <p:spPr bwMode="auto">
          <a:xfrm>
            <a:off x="7109561" y="1872933"/>
            <a:ext cx="850" cy="2338529"/>
          </a:xfrm>
          <a:prstGeom prst="straightConnector1">
            <a:avLst/>
          </a:prstGeom>
          <a:solidFill>
            <a:schemeClr val="bg1"/>
          </a:solidFill>
          <a:ln w="34925">
            <a:solidFill>
              <a:srgbClr val="1F78B4"/>
            </a:solidFill>
            <a:prstDash val="sysDot"/>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3" idx="2"/>
            <a:endCxn id="45" idx="0"/>
          </p:cNvCxnSpPr>
          <p:nvPr/>
        </p:nvCxnSpPr>
        <p:spPr bwMode="auto">
          <a:xfrm>
            <a:off x="8711252" y="2607504"/>
            <a:ext cx="0" cy="697365"/>
          </a:xfrm>
          <a:prstGeom prst="straightConnector1">
            <a:avLst/>
          </a:prstGeom>
          <a:solidFill>
            <a:schemeClr val="bg1"/>
          </a:solidFill>
          <a:ln w="34925">
            <a:solidFill>
              <a:srgbClr val="1F78B4"/>
            </a:solidFill>
            <a:prstDash val="sysDot"/>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5" idx="2"/>
            <a:endCxn id="46" idx="0"/>
          </p:cNvCxnSpPr>
          <p:nvPr/>
        </p:nvCxnSpPr>
        <p:spPr bwMode="auto">
          <a:xfrm>
            <a:off x="10317634" y="1871775"/>
            <a:ext cx="0" cy="1735292"/>
          </a:xfrm>
          <a:prstGeom prst="straightConnector1">
            <a:avLst/>
          </a:prstGeom>
          <a:solidFill>
            <a:schemeClr val="bg1"/>
          </a:solidFill>
          <a:ln w="34925">
            <a:solidFill>
              <a:srgbClr val="33A02C"/>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8" name="TextBox 23"/>
          <p:cNvSpPr txBox="1">
            <a:spLocks noChangeArrowheads="1"/>
          </p:cNvSpPr>
          <p:nvPr/>
        </p:nvSpPr>
        <p:spPr bwMode="auto">
          <a:xfrm rot="16200000">
            <a:off x="1537452" y="3306161"/>
            <a:ext cx="199259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900" dirty="0">
                <a:latin typeface="Times New Roman" panose="02020603050405020304" pitchFamily="18" charset="0"/>
                <a:ea typeface="Cambria Math" panose="02040503050406030204" pitchFamily="18" charset="0"/>
                <a:cs typeface="Times New Roman" panose="02020603050405020304" pitchFamily="18" charset="0"/>
              </a:rPr>
              <a:t>Video Time</a:t>
            </a:r>
          </a:p>
        </p:txBody>
      </p:sp>
      <p:sp>
        <p:nvSpPr>
          <p:cNvPr id="42" name="Oval 41"/>
          <p:cNvSpPr/>
          <p:nvPr/>
        </p:nvSpPr>
        <p:spPr bwMode="auto">
          <a:xfrm>
            <a:off x="5413865" y="3002672"/>
            <a:ext cx="183318" cy="182880"/>
          </a:xfrm>
          <a:prstGeom prst="ellipse">
            <a:avLst/>
          </a:prstGeom>
          <a:solidFill>
            <a:srgbClr val="1F78B4"/>
          </a:solidFill>
          <a:ln w="31750">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p:cNvSpPr/>
          <p:nvPr/>
        </p:nvSpPr>
        <p:spPr bwMode="auto">
          <a:xfrm>
            <a:off x="3809829" y="4891406"/>
            <a:ext cx="183318" cy="182880"/>
          </a:xfrm>
          <a:prstGeom prst="ellipse">
            <a:avLst/>
          </a:prstGeom>
          <a:solidFill>
            <a:srgbClr val="1F78B4"/>
          </a:solidFill>
          <a:ln w="31750">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43"/>
          <p:cNvSpPr/>
          <p:nvPr/>
        </p:nvSpPr>
        <p:spPr bwMode="auto">
          <a:xfrm>
            <a:off x="7018752" y="4211462"/>
            <a:ext cx="183318" cy="182880"/>
          </a:xfrm>
          <a:prstGeom prst="ellipse">
            <a:avLst/>
          </a:prstGeom>
          <a:solidFill>
            <a:srgbClr val="1F78B4"/>
          </a:solidFill>
          <a:ln w="31750">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 name="Oval 44"/>
          <p:cNvSpPr/>
          <p:nvPr/>
        </p:nvSpPr>
        <p:spPr bwMode="auto">
          <a:xfrm>
            <a:off x="8619593" y="3304869"/>
            <a:ext cx="183318" cy="182880"/>
          </a:xfrm>
          <a:prstGeom prst="ellipse">
            <a:avLst/>
          </a:prstGeom>
          <a:solidFill>
            <a:srgbClr val="1F78B4"/>
          </a:solidFill>
          <a:ln w="31750">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 name="Oval 45"/>
          <p:cNvSpPr/>
          <p:nvPr/>
        </p:nvSpPr>
        <p:spPr bwMode="auto">
          <a:xfrm>
            <a:off x="10225975" y="3607067"/>
            <a:ext cx="183318" cy="182880"/>
          </a:xfrm>
          <a:prstGeom prst="ellipse">
            <a:avLst/>
          </a:prstGeom>
          <a:solidFill>
            <a:srgbClr val="33A02C"/>
          </a:solidFill>
          <a:ln w="31750">
            <a:solidFill>
              <a:srgbClr val="33A0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0" name="Straight Arrow Connector 9"/>
          <p:cNvCxnSpPr>
            <a:stCxn id="43" idx="7"/>
            <a:endCxn id="42" idx="3"/>
          </p:cNvCxnSpPr>
          <p:nvPr/>
        </p:nvCxnSpPr>
        <p:spPr bwMode="auto">
          <a:xfrm flipV="1">
            <a:off x="3966301" y="3158770"/>
            <a:ext cx="1474410" cy="1759418"/>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2" idx="5"/>
            <a:endCxn id="44" idx="1"/>
          </p:cNvCxnSpPr>
          <p:nvPr/>
        </p:nvCxnSpPr>
        <p:spPr bwMode="auto">
          <a:xfrm>
            <a:off x="5570337" y="3158770"/>
            <a:ext cx="1475261" cy="1079474"/>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4" idx="7"/>
            <a:endCxn id="45" idx="2"/>
          </p:cNvCxnSpPr>
          <p:nvPr/>
        </p:nvCxnSpPr>
        <p:spPr bwMode="auto">
          <a:xfrm flipV="1">
            <a:off x="7175224" y="3396309"/>
            <a:ext cx="1444369" cy="841935"/>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5" idx="6"/>
            <a:endCxn id="46" idx="2"/>
          </p:cNvCxnSpPr>
          <p:nvPr/>
        </p:nvCxnSpPr>
        <p:spPr bwMode="auto">
          <a:xfrm>
            <a:off x="8802911" y="3396309"/>
            <a:ext cx="1423064" cy="302198"/>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43" idx="2"/>
          </p:cNvCxnSpPr>
          <p:nvPr/>
        </p:nvCxnSpPr>
        <p:spPr bwMode="auto">
          <a:xfrm flipV="1">
            <a:off x="2799232" y="4982846"/>
            <a:ext cx="1010597" cy="124264"/>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2792230" y="1776617"/>
            <a:ext cx="0" cy="3559684"/>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Rectangle 16"/>
          <p:cNvSpPr>
            <a:spLocks noChangeAspect="1"/>
          </p:cNvSpPr>
          <p:nvPr/>
        </p:nvSpPr>
        <p:spPr bwMode="auto">
          <a:xfrm>
            <a:off x="2984896" y="490505"/>
            <a:ext cx="1833184" cy="1382428"/>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7"/>
          <p:cNvSpPr txBox="1"/>
          <p:nvPr/>
        </p:nvSpPr>
        <p:spPr>
          <a:xfrm>
            <a:off x="2982550" y="25208"/>
            <a:ext cx="1833184" cy="461665"/>
          </a:xfrm>
          <a:prstGeom prst="rect">
            <a:avLst/>
          </a:prstGeom>
          <a:noFill/>
        </p:spPr>
        <p:txBody>
          <a:bodyPr wrap="square" rtlCol="0">
            <a:spAutoFit/>
          </a:bodyPr>
          <a:lstStyle/>
          <a:p>
            <a:pPr lvl="0" algn="ctr"/>
            <a:r>
              <a:rPr lang="en-US" sz="2400" dirty="0">
                <a:solidFill>
                  <a:prstClr val="black"/>
                </a:solidFill>
                <a:latin typeface="Times New Roman" panose="02020603050405020304" pitchFamily="18" charset="0"/>
                <a:cs typeface="Times New Roman" panose="02020603050405020304" pitchFamily="18" charset="0"/>
              </a:rPr>
              <a:t>t = 15 sec</a:t>
            </a:r>
          </a:p>
        </p:txBody>
      </p:sp>
      <p:sp>
        <p:nvSpPr>
          <p:cNvPr id="19" name="Rectangle 18"/>
          <p:cNvSpPr>
            <a:spLocks noChangeAspect="1"/>
          </p:cNvSpPr>
          <p:nvPr/>
        </p:nvSpPr>
        <p:spPr bwMode="auto">
          <a:xfrm>
            <a:off x="4591577" y="1227388"/>
            <a:ext cx="1833184" cy="1380115"/>
          </a:xfrm>
          <a:prstGeom prst="rect">
            <a:avLst/>
          </a:prstGeom>
          <a:blipFill>
            <a:blip r:embed="rId3">
              <a:lum bright="5000"/>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9"/>
          <p:cNvSpPr txBox="1"/>
          <p:nvPr/>
        </p:nvSpPr>
        <p:spPr>
          <a:xfrm>
            <a:off x="4586586" y="762091"/>
            <a:ext cx="183318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 = 67 sec</a:t>
            </a:r>
          </a:p>
        </p:txBody>
      </p:sp>
      <p:sp>
        <p:nvSpPr>
          <p:cNvPr id="21" name="Rectangle 20"/>
          <p:cNvSpPr>
            <a:spLocks noChangeAspect="1"/>
          </p:cNvSpPr>
          <p:nvPr/>
        </p:nvSpPr>
        <p:spPr bwMode="auto">
          <a:xfrm>
            <a:off x="6192969" y="490505"/>
            <a:ext cx="1833184" cy="1382428"/>
          </a:xfrm>
          <a:prstGeom prst="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21"/>
          <p:cNvSpPr txBox="1"/>
          <p:nvPr/>
        </p:nvSpPr>
        <p:spPr>
          <a:xfrm>
            <a:off x="6190623" y="25208"/>
            <a:ext cx="183318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 = 42 sec</a:t>
            </a:r>
          </a:p>
        </p:txBody>
      </p:sp>
      <p:sp>
        <p:nvSpPr>
          <p:cNvPr id="23" name="Rectangle 22"/>
          <p:cNvSpPr>
            <a:spLocks noChangeAspect="1"/>
          </p:cNvSpPr>
          <p:nvPr/>
        </p:nvSpPr>
        <p:spPr bwMode="auto">
          <a:xfrm>
            <a:off x="7794659" y="1227388"/>
            <a:ext cx="1833185" cy="1380116"/>
          </a:xfrm>
          <a:prstGeom prst="rect">
            <a:avLst/>
          </a:prstGeom>
          <a:blipFill>
            <a:blip r:embed="rId5"/>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23"/>
          <p:cNvSpPr txBox="1"/>
          <p:nvPr/>
        </p:nvSpPr>
        <p:spPr>
          <a:xfrm>
            <a:off x="7795509" y="762091"/>
            <a:ext cx="1833185"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 = 63 sec</a:t>
            </a:r>
          </a:p>
        </p:txBody>
      </p:sp>
      <p:sp>
        <p:nvSpPr>
          <p:cNvPr id="25" name="Rectangle 24"/>
          <p:cNvSpPr>
            <a:spLocks noChangeAspect="1"/>
          </p:cNvSpPr>
          <p:nvPr/>
        </p:nvSpPr>
        <p:spPr bwMode="auto">
          <a:xfrm>
            <a:off x="9401042" y="490505"/>
            <a:ext cx="1833184" cy="1381270"/>
          </a:xfrm>
          <a:prstGeom prst="rect">
            <a:avLst/>
          </a:prstGeom>
          <a:blipFill>
            <a:blip r:embed="rId6"/>
            <a:stretch>
              <a:fillRect/>
            </a:stretch>
          </a:blipFill>
          <a:ln w="133350">
            <a:solidFill>
              <a:srgbClr val="33A0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TextBox 25"/>
          <p:cNvSpPr txBox="1"/>
          <p:nvPr/>
        </p:nvSpPr>
        <p:spPr>
          <a:xfrm>
            <a:off x="9398696" y="25208"/>
            <a:ext cx="183318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 = 59 sec</a:t>
            </a:r>
          </a:p>
        </p:txBody>
      </p:sp>
      <p:sp>
        <p:nvSpPr>
          <p:cNvPr id="27" name="TextBox 22"/>
          <p:cNvSpPr txBox="1">
            <a:spLocks noChangeArrowheads="1"/>
          </p:cNvSpPr>
          <p:nvPr/>
        </p:nvSpPr>
        <p:spPr bwMode="auto">
          <a:xfrm>
            <a:off x="5487963" y="5612114"/>
            <a:ext cx="32431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900" dirty="0">
                <a:latin typeface="Times New Roman" panose="02020603050405020304" pitchFamily="18" charset="0"/>
                <a:ea typeface="Cambria Math" panose="02040503050406030204" pitchFamily="18" charset="0"/>
                <a:cs typeface="Times New Roman" panose="02020603050405020304" pitchFamily="18" charset="0"/>
              </a:rPr>
              <a:t>Human Search Step</a:t>
            </a:r>
          </a:p>
        </p:txBody>
      </p:sp>
      <p:sp>
        <p:nvSpPr>
          <p:cNvPr id="28" name="Rectangle 27"/>
          <p:cNvSpPr/>
          <p:nvPr/>
        </p:nvSpPr>
        <p:spPr>
          <a:xfrm>
            <a:off x="4294657" y="4751225"/>
            <a:ext cx="5632989" cy="430887"/>
          </a:xfrm>
          <a:prstGeom prst="rect">
            <a:avLst/>
          </a:prstGeom>
          <a:noFill/>
          <a:ln w="22225">
            <a:solidFill>
              <a:schemeClr val="tx1"/>
            </a:solidFill>
            <a:prstDash val="sysDash"/>
          </a:ln>
        </p:spPr>
        <p:txBody>
          <a:bodyPr wrap="square">
            <a:spAutoFit/>
          </a:bodyPr>
          <a:lstStyle/>
          <a:p>
            <a:pPr algn="ctr"/>
            <a:r>
              <a:rPr lang="en-US" altLang="en-US" sz="2200" dirty="0">
                <a:latin typeface="Times New Roman" panose="02020603050405020304" pitchFamily="18" charset="0"/>
                <a:ea typeface="Cambria Math" panose="02040503050406030204" pitchFamily="18" charset="0"/>
                <a:cs typeface="Times New Roman" panose="02020603050405020304" pitchFamily="18" charset="0"/>
              </a:rPr>
              <a:t>Task: Find the beginning of a </a:t>
            </a:r>
            <a:r>
              <a:rPr lang="en-US" altLang="en-US" sz="2200" i="1" dirty="0">
                <a:latin typeface="Times New Roman" panose="02020603050405020304" pitchFamily="18" charset="0"/>
                <a:ea typeface="Cambria Math" panose="02040503050406030204" pitchFamily="18" charset="0"/>
                <a:cs typeface="Times New Roman" panose="02020603050405020304" pitchFamily="18" charset="0"/>
              </a:rPr>
              <a:t>Long Jump </a:t>
            </a:r>
            <a:r>
              <a:rPr lang="en-US" altLang="en-US" sz="2200" dirty="0">
                <a:latin typeface="Times New Roman" panose="02020603050405020304" pitchFamily="18" charset="0"/>
                <a:ea typeface="Cambria Math" panose="02040503050406030204" pitchFamily="18" charset="0"/>
                <a:cs typeface="Times New Roman" panose="02020603050405020304" pitchFamily="18" charset="0"/>
              </a:rPr>
              <a:t>action</a:t>
            </a:r>
          </a:p>
        </p:txBody>
      </p:sp>
      <p:grpSp>
        <p:nvGrpSpPr>
          <p:cNvPr id="29" name="Group 28"/>
          <p:cNvGrpSpPr/>
          <p:nvPr/>
        </p:nvGrpSpPr>
        <p:grpSpPr>
          <a:xfrm>
            <a:off x="2792230" y="5309593"/>
            <a:ext cx="8664662" cy="475431"/>
            <a:chOff x="358775" y="5777387"/>
            <a:chExt cx="8643938" cy="471971"/>
          </a:xfrm>
        </p:grpSpPr>
        <p:grpSp>
          <p:nvGrpSpPr>
            <p:cNvPr id="30" name="Group 29"/>
            <p:cNvGrpSpPr/>
            <p:nvPr/>
          </p:nvGrpSpPr>
          <p:grpSpPr>
            <a:xfrm>
              <a:off x="358775" y="5777387"/>
              <a:ext cx="8643938" cy="91440"/>
              <a:chOff x="358775" y="5777387"/>
              <a:chExt cx="8643938" cy="91440"/>
            </a:xfrm>
          </p:grpSpPr>
          <p:cxnSp>
            <p:nvCxnSpPr>
              <p:cNvPr id="36" name="Straight Arrow Connector 35"/>
              <p:cNvCxnSpPr/>
              <p:nvPr/>
            </p:nvCxnSpPr>
            <p:spPr bwMode="auto">
              <a:xfrm>
                <a:off x="358775" y="5788025"/>
                <a:ext cx="8643938" cy="0"/>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a:off x="14653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auto">
              <a:xfrm>
                <a:off x="30655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auto">
              <a:xfrm>
                <a:off x="46657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auto">
              <a:xfrm>
                <a:off x="62659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a:off x="78661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grpSp>
        <p:sp>
          <p:nvSpPr>
            <p:cNvPr id="31" name="TextBox 22"/>
            <p:cNvSpPr txBox="1">
              <a:spLocks noChangeArrowheads="1"/>
            </p:cNvSpPr>
            <p:nvPr/>
          </p:nvSpPr>
          <p:spPr bwMode="auto">
            <a:xfrm>
              <a:off x="1245334"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18</a:t>
              </a:r>
            </a:p>
          </p:txBody>
        </p:sp>
        <p:sp>
          <p:nvSpPr>
            <p:cNvPr id="32" name="TextBox 22"/>
            <p:cNvSpPr txBox="1">
              <a:spLocks noChangeArrowheads="1"/>
            </p:cNvSpPr>
            <p:nvPr/>
          </p:nvSpPr>
          <p:spPr bwMode="auto">
            <a:xfrm>
              <a:off x="2845533"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19</a:t>
              </a:r>
            </a:p>
          </p:txBody>
        </p:sp>
        <p:sp>
          <p:nvSpPr>
            <p:cNvPr id="33" name="TextBox 22"/>
            <p:cNvSpPr txBox="1">
              <a:spLocks noChangeArrowheads="1"/>
            </p:cNvSpPr>
            <p:nvPr/>
          </p:nvSpPr>
          <p:spPr bwMode="auto">
            <a:xfrm>
              <a:off x="4442325"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20</a:t>
              </a:r>
            </a:p>
          </p:txBody>
        </p:sp>
        <p:sp>
          <p:nvSpPr>
            <p:cNvPr id="34" name="TextBox 22"/>
            <p:cNvSpPr txBox="1">
              <a:spLocks noChangeArrowheads="1"/>
            </p:cNvSpPr>
            <p:nvPr/>
          </p:nvSpPr>
          <p:spPr bwMode="auto">
            <a:xfrm>
              <a:off x="6039116"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21</a:t>
              </a:r>
            </a:p>
          </p:txBody>
        </p:sp>
        <p:sp>
          <p:nvSpPr>
            <p:cNvPr id="35" name="TextBox 22"/>
            <p:cNvSpPr txBox="1">
              <a:spLocks noChangeArrowheads="1"/>
            </p:cNvSpPr>
            <p:nvPr/>
          </p:nvSpPr>
          <p:spPr bwMode="auto">
            <a:xfrm>
              <a:off x="7649546"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22</a:t>
              </a:r>
            </a:p>
          </p:txBody>
        </p:sp>
      </p:grpSp>
    </p:spTree>
    <p:extLst>
      <p:ext uri="{BB962C8B-B14F-4D97-AF65-F5344CB8AC3E}">
        <p14:creationId xmlns:p14="http://schemas.microsoft.com/office/powerpoint/2010/main" val="1664883980"/>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2500"/>
                            </p:stCondLst>
                            <p:childTnLst>
                              <p:par>
                                <p:cTn id="34" presetID="1" presetClass="entr" presetSubtype="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down)">
                                      <p:cBhvr>
                                        <p:cTn id="39" dur="500"/>
                                        <p:tgtEl>
                                          <p:spTgt spid="47"/>
                                        </p:tgtEl>
                                      </p:cBhvr>
                                    </p:animEffect>
                                  </p:childTnLst>
                                </p:cTn>
                              </p:par>
                            </p:childTnLst>
                          </p:cTn>
                        </p:par>
                        <p:par>
                          <p:cTn id="40" fill="hold">
                            <p:stCondLst>
                              <p:cond delay="3000"/>
                            </p:stCondLst>
                            <p:childTnLst>
                              <p:par>
                                <p:cTn id="41" presetID="22" presetClass="entr" presetSubtype="4"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par>
                          <p:cTn id="44" fill="hold">
                            <p:stCondLst>
                              <p:cond delay="3500"/>
                            </p:stCondLst>
                            <p:childTnLst>
                              <p:par>
                                <p:cTn id="45" presetID="1"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par>
                          <p:cTn id="51" fill="hold">
                            <p:stCondLst>
                              <p:cond delay="4000"/>
                            </p:stCondLst>
                            <p:childTnLst>
                              <p:par>
                                <p:cTn id="52" presetID="1" presetClass="entr" presetSubtype="0"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childTnLst>
                                </p:cTn>
                              </p:par>
                            </p:childTnLst>
                          </p:cTn>
                        </p:par>
                        <p:par>
                          <p:cTn id="54" fill="hold">
                            <p:stCondLst>
                              <p:cond delay="4000"/>
                            </p:stCondLst>
                            <p:childTnLst>
                              <p:par>
                                <p:cTn id="55" presetID="22" presetClass="entr" presetSubtype="4" fill="hold"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down)">
                                      <p:cBhvr>
                                        <p:cTn id="57" dur="500"/>
                                        <p:tgtEl>
                                          <p:spTgt spid="48"/>
                                        </p:tgtEl>
                                      </p:cBhvr>
                                    </p:animEffect>
                                  </p:childTnLst>
                                </p:cTn>
                              </p:par>
                            </p:childTnLst>
                          </p:cTn>
                        </p:par>
                        <p:par>
                          <p:cTn id="58" fill="hold">
                            <p:stCondLst>
                              <p:cond delay="4500"/>
                            </p:stCondLst>
                            <p:childTnLst>
                              <p:par>
                                <p:cTn id="59" presetID="22" presetClass="entr" presetSubtype="4"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childTnLst>
                          </p:cTn>
                        </p:par>
                        <p:par>
                          <p:cTn id="62" fill="hold">
                            <p:stCondLst>
                              <p:cond delay="5000"/>
                            </p:stCondLst>
                            <p:childTnLst>
                              <p:par>
                                <p:cTn id="63" presetID="1" presetClass="entr" presetSubtype="0"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par>
                          <p:cTn id="65" fill="hold">
                            <p:stCondLst>
                              <p:cond delay="5000"/>
                            </p:stCondLst>
                            <p:childTnLst>
                              <p:par>
                                <p:cTn id="66" presetID="22" presetClass="entr" presetSubtype="8"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par>
                          <p:cTn id="69" fill="hold">
                            <p:stCondLst>
                              <p:cond delay="5500"/>
                            </p:stCondLst>
                            <p:childTnLst>
                              <p:par>
                                <p:cTn id="70" presetID="1" presetClass="entr" presetSubtype="0"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childTnLst>
                          </p:cTn>
                        </p:par>
                        <p:par>
                          <p:cTn id="72" fill="hold">
                            <p:stCondLst>
                              <p:cond delay="5500"/>
                            </p:stCondLst>
                            <p:childTnLst>
                              <p:par>
                                <p:cTn id="73" presetID="22" presetClass="entr" presetSubtype="4"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down)">
                                      <p:cBhvr>
                                        <p:cTn id="75" dur="500"/>
                                        <p:tgtEl>
                                          <p:spTgt spid="49"/>
                                        </p:tgtEl>
                                      </p:cBhvr>
                                    </p:animEffect>
                                  </p:childTnLst>
                                </p:cTn>
                              </p:par>
                            </p:childTnLst>
                          </p:cTn>
                        </p:par>
                        <p:par>
                          <p:cTn id="76" fill="hold">
                            <p:stCondLst>
                              <p:cond delay="6000"/>
                            </p:stCondLst>
                            <p:childTnLst>
                              <p:par>
                                <p:cTn id="77" presetID="22" presetClass="entr" presetSubtype="4"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childTnLst>
                          </p:cTn>
                        </p:par>
                        <p:par>
                          <p:cTn id="80" fill="hold">
                            <p:stCondLst>
                              <p:cond delay="6500"/>
                            </p:stCondLst>
                            <p:childTnLst>
                              <p:par>
                                <p:cTn id="81" presetID="1" presetClass="entr" presetSubtype="0" fill="hold" grpId="0" nodeType="after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par>
                          <p:cTn id="83" fill="hold">
                            <p:stCondLst>
                              <p:cond delay="6500"/>
                            </p:stCondLst>
                            <p:childTnLst>
                              <p:par>
                                <p:cTn id="84" presetID="22" presetClass="entr" presetSubtype="8" fill="hold"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left)">
                                      <p:cBhvr>
                                        <p:cTn id="86" dur="500"/>
                                        <p:tgtEl>
                                          <p:spTgt spid="13"/>
                                        </p:tgtEl>
                                      </p:cBhvr>
                                    </p:animEffect>
                                  </p:childTnLst>
                                </p:cTn>
                              </p:par>
                            </p:childTnLst>
                          </p:cTn>
                        </p:par>
                        <p:par>
                          <p:cTn id="87" fill="hold">
                            <p:stCondLst>
                              <p:cond delay="7000"/>
                            </p:stCondLst>
                            <p:childTnLst>
                              <p:par>
                                <p:cTn id="88" presetID="1" presetClass="entr" presetSubtype="0" fill="hold" grpId="0" nodeType="afterEffect">
                                  <p:stCondLst>
                                    <p:cond delay="0"/>
                                  </p:stCondLst>
                                  <p:childTnLst>
                                    <p:set>
                                      <p:cBhvr>
                                        <p:cTn id="89" dur="1" fill="hold">
                                          <p:stCondLst>
                                            <p:cond delay="0"/>
                                          </p:stCondLst>
                                        </p:cTn>
                                        <p:tgtEl>
                                          <p:spTgt spid="45"/>
                                        </p:tgtEl>
                                        <p:attrNameLst>
                                          <p:attrName>style.visibility</p:attrName>
                                        </p:attrNameLst>
                                      </p:cBhvr>
                                      <p:to>
                                        <p:strVal val="visible"/>
                                      </p:to>
                                    </p:set>
                                  </p:childTnLst>
                                </p:cTn>
                              </p:par>
                            </p:childTnLst>
                          </p:cTn>
                        </p:par>
                        <p:par>
                          <p:cTn id="90" fill="hold">
                            <p:stCondLst>
                              <p:cond delay="7000"/>
                            </p:stCondLst>
                            <p:childTnLst>
                              <p:par>
                                <p:cTn id="91" presetID="22" presetClass="entr" presetSubtype="4" fill="hold" nodeType="after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wipe(down)">
                                      <p:cBhvr>
                                        <p:cTn id="93" dur="500"/>
                                        <p:tgtEl>
                                          <p:spTgt spid="50"/>
                                        </p:tgtEl>
                                      </p:cBhvr>
                                    </p:animEffect>
                                  </p:childTnLst>
                                </p:cTn>
                              </p:par>
                            </p:childTnLst>
                          </p:cTn>
                        </p:par>
                        <p:par>
                          <p:cTn id="94" fill="hold">
                            <p:stCondLst>
                              <p:cond delay="7500"/>
                            </p:stCondLst>
                            <p:childTnLst>
                              <p:par>
                                <p:cTn id="95" presetID="22" presetClass="entr" presetSubtype="4" fill="hold" grpId="0"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down)">
                                      <p:cBhvr>
                                        <p:cTn id="97" dur="500"/>
                                        <p:tgtEl>
                                          <p:spTgt spid="23"/>
                                        </p:tgtEl>
                                      </p:cBhvr>
                                    </p:animEffect>
                                  </p:childTnLst>
                                </p:cTn>
                              </p:par>
                            </p:childTnLst>
                          </p:cTn>
                        </p:par>
                        <p:par>
                          <p:cTn id="98" fill="hold">
                            <p:stCondLst>
                              <p:cond delay="8000"/>
                            </p:stCondLst>
                            <p:childTnLst>
                              <p:par>
                                <p:cTn id="99" presetID="1" presetClass="entr" presetSubtype="0" fill="hold" grpId="0" nodeType="after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childTnLst>
                          </p:cTn>
                        </p:par>
                        <p:par>
                          <p:cTn id="101" fill="hold">
                            <p:stCondLst>
                              <p:cond delay="8000"/>
                            </p:stCondLst>
                            <p:childTnLst>
                              <p:par>
                                <p:cTn id="102" presetID="22" presetClass="entr" presetSubtype="8"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wipe(left)">
                                      <p:cBhvr>
                                        <p:cTn id="104" dur="500"/>
                                        <p:tgtEl>
                                          <p:spTgt spid="14"/>
                                        </p:tgtEl>
                                      </p:cBhvr>
                                    </p:animEffect>
                                  </p:childTnLst>
                                </p:cTn>
                              </p:par>
                            </p:childTnLst>
                          </p:cTn>
                        </p:par>
                        <p:par>
                          <p:cTn id="105" fill="hold">
                            <p:stCondLst>
                              <p:cond delay="8500"/>
                            </p:stCondLst>
                            <p:childTnLst>
                              <p:par>
                                <p:cTn id="106" presetID="1" presetClass="entr" presetSubtype="0" fill="hold" grpId="0" nodeType="afterEffect">
                                  <p:stCondLst>
                                    <p:cond delay="0"/>
                                  </p:stCondLst>
                                  <p:childTnLst>
                                    <p:set>
                                      <p:cBhvr>
                                        <p:cTn id="107" dur="1" fill="hold">
                                          <p:stCondLst>
                                            <p:cond delay="0"/>
                                          </p:stCondLst>
                                        </p:cTn>
                                        <p:tgtEl>
                                          <p:spTgt spid="46"/>
                                        </p:tgtEl>
                                        <p:attrNameLst>
                                          <p:attrName>style.visibility</p:attrName>
                                        </p:attrNameLst>
                                      </p:cBhvr>
                                      <p:to>
                                        <p:strVal val="visible"/>
                                      </p:to>
                                    </p:set>
                                  </p:childTnLst>
                                </p:cTn>
                              </p:par>
                            </p:childTnLst>
                          </p:cTn>
                        </p:par>
                        <p:par>
                          <p:cTn id="108" fill="hold">
                            <p:stCondLst>
                              <p:cond delay="8500"/>
                            </p:stCondLst>
                            <p:childTnLst>
                              <p:par>
                                <p:cTn id="109" presetID="22" presetClass="entr" presetSubtype="4" fill="hold" nodeType="after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wipe(down)">
                                      <p:cBhvr>
                                        <p:cTn id="111" dur="500"/>
                                        <p:tgtEl>
                                          <p:spTgt spid="51"/>
                                        </p:tgtEl>
                                      </p:cBhvr>
                                    </p:animEffect>
                                  </p:childTnLst>
                                </p:cTn>
                              </p:par>
                            </p:childTnLst>
                          </p:cTn>
                        </p:par>
                        <p:par>
                          <p:cTn id="112" fill="hold">
                            <p:stCondLst>
                              <p:cond delay="9000"/>
                            </p:stCondLst>
                            <p:childTnLst>
                              <p:par>
                                <p:cTn id="113" presetID="22" presetClass="entr" presetSubtype="4" fill="hold" grpId="0" nodeType="after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ipe(down)">
                                      <p:cBhvr>
                                        <p:cTn id="115" dur="500"/>
                                        <p:tgtEl>
                                          <p:spTgt spid="25"/>
                                        </p:tgtEl>
                                      </p:cBhvr>
                                    </p:animEffect>
                                  </p:childTnLst>
                                </p:cTn>
                              </p:par>
                            </p:childTnLst>
                          </p:cTn>
                        </p:par>
                        <p:par>
                          <p:cTn id="116" fill="hold">
                            <p:stCondLst>
                              <p:cond delay="9500"/>
                            </p:stCondLst>
                            <p:childTnLst>
                              <p:par>
                                <p:cTn id="117" presetID="1" presetClass="entr" presetSubtype="0" fill="hold" grpId="0" nodeType="after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42" grpId="0" animBg="1"/>
      <p:bldP spid="43" grpId="0" animBg="1"/>
      <p:bldP spid="44" grpId="0" animBg="1"/>
      <p:bldP spid="45" grpId="0" animBg="1"/>
      <p:bldP spid="46" grpId="0" animBg="1"/>
      <p:bldP spid="17" grpId="0" animBg="1"/>
      <p:bldP spid="18" grpId="0"/>
      <p:bldP spid="19" grpId="0" animBg="1"/>
      <p:bldP spid="20" grpId="0"/>
      <p:bldP spid="21" grpId="0" animBg="1"/>
      <p:bldP spid="22" grpId="0"/>
      <p:bldP spid="23" grpId="0" animBg="1"/>
      <p:bldP spid="24" grpId="0"/>
      <p:bldP spid="25" grpId="0" animBg="1"/>
      <p:bldP spid="26" grpId="0"/>
      <p:bldP spid="27"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This sequence reveals that the person can quickly find the target (in 22 search steps) without observing the entire video, which indicates the possible role temporal context plays in searching for actions.</a:t>
            </a:r>
          </a:p>
        </p:txBody>
      </p:sp>
      <p:sp>
        <p:nvSpPr>
          <p:cNvPr id="5" name="Rectangle 4"/>
          <p:cNvSpPr/>
          <p:nvPr/>
        </p:nvSpPr>
        <p:spPr bwMode="auto">
          <a:xfrm>
            <a:off x="2799232" y="3616995"/>
            <a:ext cx="8660016" cy="353066"/>
          </a:xfrm>
          <a:prstGeom prst="rect">
            <a:avLst/>
          </a:prstGeom>
          <a:solidFill>
            <a:srgbClr val="B2DF8A"/>
          </a:solidFill>
          <a:ln w="22225" cmpd="sng">
            <a:noFill/>
            <a:prstDash val="lgDash"/>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8030274" y="3564055"/>
            <a:ext cx="2079058" cy="461665"/>
          </a:xfrm>
          <a:prstGeom prst="rect">
            <a:avLst/>
          </a:prstGeom>
          <a:noFill/>
          <a:ln w="22225">
            <a:noFill/>
            <a:prstDash val="sysDash"/>
          </a:ln>
          <a:effectLst>
            <a:softEdge rad="0"/>
          </a:effectLst>
        </p:spPr>
        <p:txBody>
          <a:bodyPr wrap="square">
            <a:spAutoFit/>
          </a:bodyPr>
          <a:lstStyle/>
          <a:p>
            <a:pPr algn="ctr"/>
            <a:r>
              <a:rPr lang="en-US" altLang="en-US" sz="2300" dirty="0">
                <a:solidFill>
                  <a:srgbClr val="33A02C"/>
                </a:solidFill>
                <a:latin typeface="Times New Roman" panose="02020603050405020304" pitchFamily="18" charset="0"/>
                <a:ea typeface="Cambria Math" panose="02040503050406030204" pitchFamily="18" charset="0"/>
                <a:cs typeface="Times New Roman" panose="02020603050405020304" pitchFamily="18" charset="0"/>
              </a:rPr>
              <a:t>Spotting Target</a:t>
            </a:r>
          </a:p>
        </p:txBody>
      </p:sp>
      <p:cxnSp>
        <p:nvCxnSpPr>
          <p:cNvPr id="47" name="Straight Arrow Connector 46"/>
          <p:cNvCxnSpPr>
            <a:stCxn id="17" idx="2"/>
            <a:endCxn id="43" idx="0"/>
          </p:cNvCxnSpPr>
          <p:nvPr/>
        </p:nvCxnSpPr>
        <p:spPr bwMode="auto">
          <a:xfrm>
            <a:off x="3901488" y="1872933"/>
            <a:ext cx="0" cy="3018473"/>
          </a:xfrm>
          <a:prstGeom prst="straightConnector1">
            <a:avLst/>
          </a:prstGeom>
          <a:solidFill>
            <a:schemeClr val="bg1"/>
          </a:solidFill>
          <a:ln w="34925">
            <a:solidFill>
              <a:srgbClr val="1F78B4"/>
            </a:solidFill>
            <a:prstDash val="sysDot"/>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9" idx="2"/>
            <a:endCxn id="42" idx="0"/>
          </p:cNvCxnSpPr>
          <p:nvPr/>
        </p:nvCxnSpPr>
        <p:spPr bwMode="auto">
          <a:xfrm flipH="1">
            <a:off x="5505525" y="2607503"/>
            <a:ext cx="2645" cy="395169"/>
          </a:xfrm>
          <a:prstGeom prst="straightConnector1">
            <a:avLst/>
          </a:prstGeom>
          <a:solidFill>
            <a:schemeClr val="bg1"/>
          </a:solidFill>
          <a:ln w="34925">
            <a:solidFill>
              <a:srgbClr val="1F78B4"/>
            </a:solidFill>
            <a:prstDash val="sysDot"/>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1" idx="2"/>
            <a:endCxn id="44" idx="0"/>
          </p:cNvCxnSpPr>
          <p:nvPr/>
        </p:nvCxnSpPr>
        <p:spPr bwMode="auto">
          <a:xfrm>
            <a:off x="7109561" y="1872933"/>
            <a:ext cx="850" cy="2338529"/>
          </a:xfrm>
          <a:prstGeom prst="straightConnector1">
            <a:avLst/>
          </a:prstGeom>
          <a:solidFill>
            <a:schemeClr val="bg1"/>
          </a:solidFill>
          <a:ln w="34925">
            <a:solidFill>
              <a:srgbClr val="1F78B4"/>
            </a:solidFill>
            <a:prstDash val="sysDot"/>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3" idx="2"/>
            <a:endCxn id="45" idx="0"/>
          </p:cNvCxnSpPr>
          <p:nvPr/>
        </p:nvCxnSpPr>
        <p:spPr bwMode="auto">
          <a:xfrm>
            <a:off x="8711252" y="2607504"/>
            <a:ext cx="0" cy="697365"/>
          </a:xfrm>
          <a:prstGeom prst="straightConnector1">
            <a:avLst/>
          </a:prstGeom>
          <a:solidFill>
            <a:schemeClr val="bg1"/>
          </a:solidFill>
          <a:ln w="34925">
            <a:solidFill>
              <a:srgbClr val="1F78B4"/>
            </a:solidFill>
            <a:prstDash val="sysDot"/>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5" idx="2"/>
            <a:endCxn id="46" idx="0"/>
          </p:cNvCxnSpPr>
          <p:nvPr/>
        </p:nvCxnSpPr>
        <p:spPr bwMode="auto">
          <a:xfrm>
            <a:off x="10317634" y="1871775"/>
            <a:ext cx="0" cy="1735292"/>
          </a:xfrm>
          <a:prstGeom prst="straightConnector1">
            <a:avLst/>
          </a:prstGeom>
          <a:solidFill>
            <a:schemeClr val="bg1"/>
          </a:solidFill>
          <a:ln w="34925">
            <a:solidFill>
              <a:srgbClr val="33A02C"/>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8" name="TextBox 23"/>
          <p:cNvSpPr txBox="1">
            <a:spLocks noChangeArrowheads="1"/>
          </p:cNvSpPr>
          <p:nvPr/>
        </p:nvSpPr>
        <p:spPr bwMode="auto">
          <a:xfrm rot="16200000">
            <a:off x="1537452" y="3306161"/>
            <a:ext cx="199259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900" dirty="0">
                <a:latin typeface="Times New Roman" panose="02020603050405020304" pitchFamily="18" charset="0"/>
                <a:ea typeface="Cambria Math" panose="02040503050406030204" pitchFamily="18" charset="0"/>
                <a:cs typeface="Times New Roman" panose="02020603050405020304" pitchFamily="18" charset="0"/>
              </a:rPr>
              <a:t>Video Time</a:t>
            </a:r>
          </a:p>
        </p:txBody>
      </p:sp>
      <p:sp>
        <p:nvSpPr>
          <p:cNvPr id="42" name="Oval 41"/>
          <p:cNvSpPr/>
          <p:nvPr/>
        </p:nvSpPr>
        <p:spPr bwMode="auto">
          <a:xfrm>
            <a:off x="5413865" y="3002672"/>
            <a:ext cx="183318" cy="182880"/>
          </a:xfrm>
          <a:prstGeom prst="ellipse">
            <a:avLst/>
          </a:prstGeom>
          <a:solidFill>
            <a:srgbClr val="1F78B4"/>
          </a:solidFill>
          <a:ln w="31750">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p:cNvSpPr/>
          <p:nvPr/>
        </p:nvSpPr>
        <p:spPr bwMode="auto">
          <a:xfrm>
            <a:off x="3809829" y="4891406"/>
            <a:ext cx="183318" cy="182880"/>
          </a:xfrm>
          <a:prstGeom prst="ellipse">
            <a:avLst/>
          </a:prstGeom>
          <a:solidFill>
            <a:srgbClr val="1F78B4"/>
          </a:solidFill>
          <a:ln w="31750">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43"/>
          <p:cNvSpPr/>
          <p:nvPr/>
        </p:nvSpPr>
        <p:spPr bwMode="auto">
          <a:xfrm>
            <a:off x="7018752" y="4211462"/>
            <a:ext cx="183318" cy="182880"/>
          </a:xfrm>
          <a:prstGeom prst="ellipse">
            <a:avLst/>
          </a:prstGeom>
          <a:solidFill>
            <a:srgbClr val="1F78B4"/>
          </a:solidFill>
          <a:ln w="31750">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 name="Oval 44"/>
          <p:cNvSpPr/>
          <p:nvPr/>
        </p:nvSpPr>
        <p:spPr bwMode="auto">
          <a:xfrm>
            <a:off x="8619593" y="3304869"/>
            <a:ext cx="183318" cy="182880"/>
          </a:xfrm>
          <a:prstGeom prst="ellipse">
            <a:avLst/>
          </a:prstGeom>
          <a:solidFill>
            <a:srgbClr val="1F78B4"/>
          </a:solidFill>
          <a:ln w="31750">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 name="Oval 45"/>
          <p:cNvSpPr/>
          <p:nvPr/>
        </p:nvSpPr>
        <p:spPr bwMode="auto">
          <a:xfrm>
            <a:off x="10225975" y="3607067"/>
            <a:ext cx="183318" cy="182880"/>
          </a:xfrm>
          <a:prstGeom prst="ellipse">
            <a:avLst/>
          </a:prstGeom>
          <a:solidFill>
            <a:srgbClr val="33A02C"/>
          </a:solidFill>
          <a:ln w="31750">
            <a:solidFill>
              <a:srgbClr val="33A0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0" name="Straight Arrow Connector 9"/>
          <p:cNvCxnSpPr>
            <a:stCxn id="43" idx="7"/>
            <a:endCxn id="42" idx="3"/>
          </p:cNvCxnSpPr>
          <p:nvPr/>
        </p:nvCxnSpPr>
        <p:spPr bwMode="auto">
          <a:xfrm flipV="1">
            <a:off x="3966301" y="3158770"/>
            <a:ext cx="1474410" cy="1759418"/>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2" idx="5"/>
            <a:endCxn id="44" idx="1"/>
          </p:cNvCxnSpPr>
          <p:nvPr/>
        </p:nvCxnSpPr>
        <p:spPr bwMode="auto">
          <a:xfrm>
            <a:off x="5570337" y="3158770"/>
            <a:ext cx="1475261" cy="1079474"/>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4" idx="7"/>
            <a:endCxn id="45" idx="2"/>
          </p:cNvCxnSpPr>
          <p:nvPr/>
        </p:nvCxnSpPr>
        <p:spPr bwMode="auto">
          <a:xfrm flipV="1">
            <a:off x="7175224" y="3396309"/>
            <a:ext cx="1444369" cy="841935"/>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5" idx="6"/>
            <a:endCxn id="46" idx="2"/>
          </p:cNvCxnSpPr>
          <p:nvPr/>
        </p:nvCxnSpPr>
        <p:spPr bwMode="auto">
          <a:xfrm>
            <a:off x="8802911" y="3396309"/>
            <a:ext cx="1423064" cy="302198"/>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43" idx="2"/>
          </p:cNvCxnSpPr>
          <p:nvPr/>
        </p:nvCxnSpPr>
        <p:spPr bwMode="auto">
          <a:xfrm flipV="1">
            <a:off x="2799232" y="4982846"/>
            <a:ext cx="1010597" cy="124264"/>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2792230" y="1776617"/>
            <a:ext cx="0" cy="3559684"/>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Rectangle 16"/>
          <p:cNvSpPr>
            <a:spLocks noChangeAspect="1"/>
          </p:cNvSpPr>
          <p:nvPr/>
        </p:nvSpPr>
        <p:spPr bwMode="auto">
          <a:xfrm>
            <a:off x="2984896" y="490505"/>
            <a:ext cx="1833184" cy="1382428"/>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7"/>
          <p:cNvSpPr txBox="1"/>
          <p:nvPr/>
        </p:nvSpPr>
        <p:spPr>
          <a:xfrm>
            <a:off x="2982550" y="25208"/>
            <a:ext cx="1833184" cy="461665"/>
          </a:xfrm>
          <a:prstGeom prst="rect">
            <a:avLst/>
          </a:prstGeom>
          <a:noFill/>
        </p:spPr>
        <p:txBody>
          <a:bodyPr wrap="square" rtlCol="0">
            <a:spAutoFit/>
          </a:bodyPr>
          <a:lstStyle/>
          <a:p>
            <a:pPr lvl="0" algn="ctr"/>
            <a:r>
              <a:rPr lang="en-US" sz="2400" dirty="0">
                <a:solidFill>
                  <a:prstClr val="black"/>
                </a:solidFill>
                <a:latin typeface="Times New Roman" panose="02020603050405020304" pitchFamily="18" charset="0"/>
                <a:cs typeface="Times New Roman" panose="02020603050405020304" pitchFamily="18" charset="0"/>
              </a:rPr>
              <a:t>t = 15 sec</a:t>
            </a:r>
          </a:p>
        </p:txBody>
      </p:sp>
      <p:sp>
        <p:nvSpPr>
          <p:cNvPr id="19" name="Rectangle 18"/>
          <p:cNvSpPr>
            <a:spLocks noChangeAspect="1"/>
          </p:cNvSpPr>
          <p:nvPr/>
        </p:nvSpPr>
        <p:spPr bwMode="auto">
          <a:xfrm>
            <a:off x="4591577" y="1227388"/>
            <a:ext cx="1833184" cy="1380115"/>
          </a:xfrm>
          <a:prstGeom prst="rect">
            <a:avLst/>
          </a:prstGeom>
          <a:blipFill>
            <a:blip r:embed="rId3">
              <a:lum bright="5000"/>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9"/>
          <p:cNvSpPr txBox="1"/>
          <p:nvPr/>
        </p:nvSpPr>
        <p:spPr>
          <a:xfrm>
            <a:off x="4586586" y="762091"/>
            <a:ext cx="183318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 = 67 sec</a:t>
            </a:r>
          </a:p>
        </p:txBody>
      </p:sp>
      <p:sp>
        <p:nvSpPr>
          <p:cNvPr id="21" name="Rectangle 20"/>
          <p:cNvSpPr>
            <a:spLocks noChangeAspect="1"/>
          </p:cNvSpPr>
          <p:nvPr/>
        </p:nvSpPr>
        <p:spPr bwMode="auto">
          <a:xfrm>
            <a:off x="6192969" y="490505"/>
            <a:ext cx="1833184" cy="1382428"/>
          </a:xfrm>
          <a:prstGeom prst="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21"/>
          <p:cNvSpPr txBox="1"/>
          <p:nvPr/>
        </p:nvSpPr>
        <p:spPr>
          <a:xfrm>
            <a:off x="6190623" y="25208"/>
            <a:ext cx="183318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 = 42 sec</a:t>
            </a:r>
          </a:p>
        </p:txBody>
      </p:sp>
      <p:sp>
        <p:nvSpPr>
          <p:cNvPr id="23" name="Rectangle 22"/>
          <p:cNvSpPr>
            <a:spLocks noChangeAspect="1"/>
          </p:cNvSpPr>
          <p:nvPr/>
        </p:nvSpPr>
        <p:spPr bwMode="auto">
          <a:xfrm>
            <a:off x="7794659" y="1227388"/>
            <a:ext cx="1833185" cy="1380116"/>
          </a:xfrm>
          <a:prstGeom prst="rect">
            <a:avLst/>
          </a:prstGeom>
          <a:blipFill>
            <a:blip r:embed="rId5"/>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23"/>
          <p:cNvSpPr txBox="1"/>
          <p:nvPr/>
        </p:nvSpPr>
        <p:spPr>
          <a:xfrm>
            <a:off x="7795509" y="762091"/>
            <a:ext cx="1833185"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 = 63 sec</a:t>
            </a:r>
          </a:p>
        </p:txBody>
      </p:sp>
      <p:sp>
        <p:nvSpPr>
          <p:cNvPr id="25" name="Rectangle 24"/>
          <p:cNvSpPr>
            <a:spLocks noChangeAspect="1"/>
          </p:cNvSpPr>
          <p:nvPr/>
        </p:nvSpPr>
        <p:spPr bwMode="auto">
          <a:xfrm>
            <a:off x="9401042" y="490505"/>
            <a:ext cx="1833184" cy="1381270"/>
          </a:xfrm>
          <a:prstGeom prst="rect">
            <a:avLst/>
          </a:prstGeom>
          <a:blipFill>
            <a:blip r:embed="rId6"/>
            <a:stretch>
              <a:fillRect/>
            </a:stretch>
          </a:blipFill>
          <a:ln w="133350">
            <a:solidFill>
              <a:srgbClr val="33A0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TextBox 25"/>
          <p:cNvSpPr txBox="1"/>
          <p:nvPr/>
        </p:nvSpPr>
        <p:spPr>
          <a:xfrm>
            <a:off x="9398696" y="25208"/>
            <a:ext cx="183318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 = 59 sec</a:t>
            </a:r>
          </a:p>
        </p:txBody>
      </p:sp>
      <p:sp>
        <p:nvSpPr>
          <p:cNvPr id="27" name="TextBox 22"/>
          <p:cNvSpPr txBox="1">
            <a:spLocks noChangeArrowheads="1"/>
          </p:cNvSpPr>
          <p:nvPr/>
        </p:nvSpPr>
        <p:spPr bwMode="auto">
          <a:xfrm>
            <a:off x="5487963" y="5612114"/>
            <a:ext cx="32431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900" dirty="0">
                <a:latin typeface="Times New Roman" panose="02020603050405020304" pitchFamily="18" charset="0"/>
                <a:ea typeface="Cambria Math" panose="02040503050406030204" pitchFamily="18" charset="0"/>
                <a:cs typeface="Times New Roman" panose="02020603050405020304" pitchFamily="18" charset="0"/>
              </a:rPr>
              <a:t>Human Search Step</a:t>
            </a:r>
          </a:p>
        </p:txBody>
      </p:sp>
      <p:sp>
        <p:nvSpPr>
          <p:cNvPr id="28" name="Rectangle 27"/>
          <p:cNvSpPr/>
          <p:nvPr/>
        </p:nvSpPr>
        <p:spPr>
          <a:xfrm>
            <a:off x="4294657" y="4751225"/>
            <a:ext cx="5632989" cy="430887"/>
          </a:xfrm>
          <a:prstGeom prst="rect">
            <a:avLst/>
          </a:prstGeom>
          <a:noFill/>
          <a:ln w="22225">
            <a:solidFill>
              <a:schemeClr val="tx1"/>
            </a:solidFill>
            <a:prstDash val="sysDash"/>
          </a:ln>
        </p:spPr>
        <p:txBody>
          <a:bodyPr wrap="square">
            <a:spAutoFit/>
          </a:bodyPr>
          <a:lstStyle/>
          <a:p>
            <a:pPr algn="ctr"/>
            <a:r>
              <a:rPr lang="en-US" altLang="en-US" sz="2200" dirty="0">
                <a:latin typeface="Times New Roman" panose="02020603050405020304" pitchFamily="18" charset="0"/>
                <a:ea typeface="Cambria Math" panose="02040503050406030204" pitchFamily="18" charset="0"/>
                <a:cs typeface="Times New Roman" panose="02020603050405020304" pitchFamily="18" charset="0"/>
              </a:rPr>
              <a:t>Task: Find the beginning of a </a:t>
            </a:r>
            <a:r>
              <a:rPr lang="en-US" altLang="en-US" sz="2200" i="1" dirty="0">
                <a:latin typeface="Times New Roman" panose="02020603050405020304" pitchFamily="18" charset="0"/>
                <a:ea typeface="Cambria Math" panose="02040503050406030204" pitchFamily="18" charset="0"/>
                <a:cs typeface="Times New Roman" panose="02020603050405020304" pitchFamily="18" charset="0"/>
              </a:rPr>
              <a:t>Long Jump </a:t>
            </a:r>
            <a:r>
              <a:rPr lang="en-US" altLang="en-US" sz="2200" dirty="0">
                <a:latin typeface="Times New Roman" panose="02020603050405020304" pitchFamily="18" charset="0"/>
                <a:ea typeface="Cambria Math" panose="02040503050406030204" pitchFamily="18" charset="0"/>
                <a:cs typeface="Times New Roman" panose="02020603050405020304" pitchFamily="18" charset="0"/>
              </a:rPr>
              <a:t>action</a:t>
            </a:r>
          </a:p>
        </p:txBody>
      </p:sp>
      <p:grpSp>
        <p:nvGrpSpPr>
          <p:cNvPr id="29" name="Group 28"/>
          <p:cNvGrpSpPr/>
          <p:nvPr/>
        </p:nvGrpSpPr>
        <p:grpSpPr>
          <a:xfrm>
            <a:off x="2792230" y="5309593"/>
            <a:ext cx="8664662" cy="475431"/>
            <a:chOff x="358775" y="5777387"/>
            <a:chExt cx="8643938" cy="471971"/>
          </a:xfrm>
        </p:grpSpPr>
        <p:grpSp>
          <p:nvGrpSpPr>
            <p:cNvPr id="30" name="Group 29"/>
            <p:cNvGrpSpPr/>
            <p:nvPr/>
          </p:nvGrpSpPr>
          <p:grpSpPr>
            <a:xfrm>
              <a:off x="358775" y="5777387"/>
              <a:ext cx="8643938" cy="91440"/>
              <a:chOff x="358775" y="5777387"/>
              <a:chExt cx="8643938" cy="91440"/>
            </a:xfrm>
          </p:grpSpPr>
          <p:cxnSp>
            <p:nvCxnSpPr>
              <p:cNvPr id="36" name="Straight Arrow Connector 35"/>
              <p:cNvCxnSpPr/>
              <p:nvPr/>
            </p:nvCxnSpPr>
            <p:spPr bwMode="auto">
              <a:xfrm>
                <a:off x="358775" y="5788025"/>
                <a:ext cx="8643938" cy="0"/>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a:off x="14653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auto">
              <a:xfrm>
                <a:off x="30655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auto">
              <a:xfrm>
                <a:off x="46657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auto">
              <a:xfrm>
                <a:off x="62659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a:off x="78661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grpSp>
        <p:sp>
          <p:nvSpPr>
            <p:cNvPr id="31" name="TextBox 22"/>
            <p:cNvSpPr txBox="1">
              <a:spLocks noChangeArrowheads="1"/>
            </p:cNvSpPr>
            <p:nvPr/>
          </p:nvSpPr>
          <p:spPr bwMode="auto">
            <a:xfrm>
              <a:off x="1245334"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18</a:t>
              </a:r>
            </a:p>
          </p:txBody>
        </p:sp>
        <p:sp>
          <p:nvSpPr>
            <p:cNvPr id="32" name="TextBox 22"/>
            <p:cNvSpPr txBox="1">
              <a:spLocks noChangeArrowheads="1"/>
            </p:cNvSpPr>
            <p:nvPr/>
          </p:nvSpPr>
          <p:spPr bwMode="auto">
            <a:xfrm>
              <a:off x="2845533"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19</a:t>
              </a:r>
            </a:p>
          </p:txBody>
        </p:sp>
        <p:sp>
          <p:nvSpPr>
            <p:cNvPr id="33" name="TextBox 22"/>
            <p:cNvSpPr txBox="1">
              <a:spLocks noChangeArrowheads="1"/>
            </p:cNvSpPr>
            <p:nvPr/>
          </p:nvSpPr>
          <p:spPr bwMode="auto">
            <a:xfrm>
              <a:off x="4442325"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20</a:t>
              </a:r>
            </a:p>
          </p:txBody>
        </p:sp>
        <p:sp>
          <p:nvSpPr>
            <p:cNvPr id="34" name="TextBox 22"/>
            <p:cNvSpPr txBox="1">
              <a:spLocks noChangeArrowheads="1"/>
            </p:cNvSpPr>
            <p:nvPr/>
          </p:nvSpPr>
          <p:spPr bwMode="auto">
            <a:xfrm>
              <a:off x="6039116"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21</a:t>
              </a:r>
            </a:p>
          </p:txBody>
        </p:sp>
        <p:sp>
          <p:nvSpPr>
            <p:cNvPr id="35" name="TextBox 22"/>
            <p:cNvSpPr txBox="1">
              <a:spLocks noChangeArrowheads="1"/>
            </p:cNvSpPr>
            <p:nvPr/>
          </p:nvSpPr>
          <p:spPr bwMode="auto">
            <a:xfrm>
              <a:off x="7649546"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22</a:t>
              </a:r>
            </a:p>
          </p:txBody>
        </p:sp>
      </p:grpSp>
    </p:spTree>
    <p:extLst>
      <p:ext uri="{BB962C8B-B14F-4D97-AF65-F5344CB8AC3E}">
        <p14:creationId xmlns:p14="http://schemas.microsoft.com/office/powerpoint/2010/main" val="4189811973"/>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Inspired by this efficiency, we seek to mimic the search process of humans to solve the </a:t>
            </a:r>
            <a:r>
              <a:rPr lang="en-US" sz="2400" b="1" i="1" dirty="0">
                <a:solidFill>
                  <a:srgbClr val="595959"/>
                </a:solidFill>
                <a:latin typeface="Helvetica"/>
                <a:cs typeface="Helvetica"/>
              </a:rPr>
              <a:t>action spotting problem.</a:t>
            </a:r>
            <a:endParaRPr lang="en-US" sz="2400" b="1" dirty="0">
              <a:solidFill>
                <a:srgbClr val="595959"/>
              </a:solidFill>
              <a:latin typeface="Helvetica"/>
              <a:cs typeface="Helvetica"/>
            </a:endParaRPr>
          </a:p>
        </p:txBody>
      </p:sp>
      <p:sp>
        <p:nvSpPr>
          <p:cNvPr id="5" name="Rectangle 4"/>
          <p:cNvSpPr/>
          <p:nvPr/>
        </p:nvSpPr>
        <p:spPr bwMode="auto">
          <a:xfrm>
            <a:off x="2799232" y="3616995"/>
            <a:ext cx="8660016" cy="353066"/>
          </a:xfrm>
          <a:prstGeom prst="rect">
            <a:avLst/>
          </a:prstGeom>
          <a:solidFill>
            <a:srgbClr val="B2DF8A"/>
          </a:solidFill>
          <a:ln w="22225" cmpd="sng">
            <a:noFill/>
            <a:prstDash val="lgDash"/>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8030274" y="3564055"/>
            <a:ext cx="2079058" cy="461665"/>
          </a:xfrm>
          <a:prstGeom prst="rect">
            <a:avLst/>
          </a:prstGeom>
          <a:noFill/>
          <a:ln w="22225">
            <a:noFill/>
            <a:prstDash val="sysDash"/>
          </a:ln>
          <a:effectLst>
            <a:softEdge rad="0"/>
          </a:effectLst>
        </p:spPr>
        <p:txBody>
          <a:bodyPr wrap="square">
            <a:spAutoFit/>
          </a:bodyPr>
          <a:lstStyle/>
          <a:p>
            <a:pPr algn="ctr"/>
            <a:r>
              <a:rPr lang="en-US" altLang="en-US" sz="2300" dirty="0">
                <a:solidFill>
                  <a:srgbClr val="33A02C"/>
                </a:solidFill>
                <a:latin typeface="Times New Roman" panose="02020603050405020304" pitchFamily="18" charset="0"/>
                <a:ea typeface="Cambria Math" panose="02040503050406030204" pitchFamily="18" charset="0"/>
                <a:cs typeface="Times New Roman" panose="02020603050405020304" pitchFamily="18" charset="0"/>
              </a:rPr>
              <a:t>Spotting Target</a:t>
            </a:r>
          </a:p>
        </p:txBody>
      </p:sp>
      <p:cxnSp>
        <p:nvCxnSpPr>
          <p:cNvPr id="47" name="Straight Arrow Connector 46"/>
          <p:cNvCxnSpPr>
            <a:stCxn id="17" idx="2"/>
            <a:endCxn id="43" idx="0"/>
          </p:cNvCxnSpPr>
          <p:nvPr/>
        </p:nvCxnSpPr>
        <p:spPr bwMode="auto">
          <a:xfrm>
            <a:off x="3901488" y="1872933"/>
            <a:ext cx="0" cy="3018473"/>
          </a:xfrm>
          <a:prstGeom prst="straightConnector1">
            <a:avLst/>
          </a:prstGeom>
          <a:solidFill>
            <a:schemeClr val="bg1"/>
          </a:solidFill>
          <a:ln w="34925">
            <a:solidFill>
              <a:srgbClr val="1F78B4"/>
            </a:solidFill>
            <a:prstDash val="sysDot"/>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9" idx="2"/>
            <a:endCxn id="42" idx="0"/>
          </p:cNvCxnSpPr>
          <p:nvPr/>
        </p:nvCxnSpPr>
        <p:spPr bwMode="auto">
          <a:xfrm flipH="1">
            <a:off x="5505525" y="2607503"/>
            <a:ext cx="2645" cy="395169"/>
          </a:xfrm>
          <a:prstGeom prst="straightConnector1">
            <a:avLst/>
          </a:prstGeom>
          <a:solidFill>
            <a:schemeClr val="bg1"/>
          </a:solidFill>
          <a:ln w="34925">
            <a:solidFill>
              <a:srgbClr val="1F78B4"/>
            </a:solidFill>
            <a:prstDash val="sysDot"/>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1" idx="2"/>
            <a:endCxn id="44" idx="0"/>
          </p:cNvCxnSpPr>
          <p:nvPr/>
        </p:nvCxnSpPr>
        <p:spPr bwMode="auto">
          <a:xfrm>
            <a:off x="7109561" y="1872933"/>
            <a:ext cx="850" cy="2338529"/>
          </a:xfrm>
          <a:prstGeom prst="straightConnector1">
            <a:avLst/>
          </a:prstGeom>
          <a:solidFill>
            <a:schemeClr val="bg1"/>
          </a:solidFill>
          <a:ln w="34925">
            <a:solidFill>
              <a:srgbClr val="1F78B4"/>
            </a:solidFill>
            <a:prstDash val="sysDot"/>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3" idx="2"/>
            <a:endCxn id="45" idx="0"/>
          </p:cNvCxnSpPr>
          <p:nvPr/>
        </p:nvCxnSpPr>
        <p:spPr bwMode="auto">
          <a:xfrm>
            <a:off x="8711252" y="2607504"/>
            <a:ext cx="0" cy="697365"/>
          </a:xfrm>
          <a:prstGeom prst="straightConnector1">
            <a:avLst/>
          </a:prstGeom>
          <a:solidFill>
            <a:schemeClr val="bg1"/>
          </a:solidFill>
          <a:ln w="34925">
            <a:solidFill>
              <a:srgbClr val="1F78B4"/>
            </a:solidFill>
            <a:prstDash val="sysDot"/>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5" idx="2"/>
            <a:endCxn id="46" idx="0"/>
          </p:cNvCxnSpPr>
          <p:nvPr/>
        </p:nvCxnSpPr>
        <p:spPr bwMode="auto">
          <a:xfrm>
            <a:off x="10317634" y="1871775"/>
            <a:ext cx="0" cy="1735292"/>
          </a:xfrm>
          <a:prstGeom prst="straightConnector1">
            <a:avLst/>
          </a:prstGeom>
          <a:solidFill>
            <a:schemeClr val="bg1"/>
          </a:solidFill>
          <a:ln w="34925">
            <a:solidFill>
              <a:srgbClr val="33A02C"/>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8" name="TextBox 23"/>
          <p:cNvSpPr txBox="1">
            <a:spLocks noChangeArrowheads="1"/>
          </p:cNvSpPr>
          <p:nvPr/>
        </p:nvSpPr>
        <p:spPr bwMode="auto">
          <a:xfrm rot="16200000">
            <a:off x="1537452" y="3306161"/>
            <a:ext cx="199259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900" dirty="0">
                <a:latin typeface="Times New Roman" panose="02020603050405020304" pitchFamily="18" charset="0"/>
                <a:ea typeface="Cambria Math" panose="02040503050406030204" pitchFamily="18" charset="0"/>
                <a:cs typeface="Times New Roman" panose="02020603050405020304" pitchFamily="18" charset="0"/>
              </a:rPr>
              <a:t>Video Time</a:t>
            </a:r>
          </a:p>
        </p:txBody>
      </p:sp>
      <p:sp>
        <p:nvSpPr>
          <p:cNvPr id="42" name="Oval 41"/>
          <p:cNvSpPr/>
          <p:nvPr/>
        </p:nvSpPr>
        <p:spPr bwMode="auto">
          <a:xfrm>
            <a:off x="5413865" y="3002672"/>
            <a:ext cx="183318" cy="182880"/>
          </a:xfrm>
          <a:prstGeom prst="ellipse">
            <a:avLst/>
          </a:prstGeom>
          <a:solidFill>
            <a:srgbClr val="1F78B4"/>
          </a:solidFill>
          <a:ln w="31750">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p:cNvSpPr/>
          <p:nvPr/>
        </p:nvSpPr>
        <p:spPr bwMode="auto">
          <a:xfrm>
            <a:off x="3809829" y="4891406"/>
            <a:ext cx="183318" cy="182880"/>
          </a:xfrm>
          <a:prstGeom prst="ellipse">
            <a:avLst/>
          </a:prstGeom>
          <a:solidFill>
            <a:srgbClr val="1F78B4"/>
          </a:solidFill>
          <a:ln w="31750">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Oval 43"/>
          <p:cNvSpPr/>
          <p:nvPr/>
        </p:nvSpPr>
        <p:spPr bwMode="auto">
          <a:xfrm>
            <a:off x="7018752" y="4211462"/>
            <a:ext cx="183318" cy="182880"/>
          </a:xfrm>
          <a:prstGeom prst="ellipse">
            <a:avLst/>
          </a:prstGeom>
          <a:solidFill>
            <a:srgbClr val="1F78B4"/>
          </a:solidFill>
          <a:ln w="31750">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 name="Oval 44"/>
          <p:cNvSpPr/>
          <p:nvPr/>
        </p:nvSpPr>
        <p:spPr bwMode="auto">
          <a:xfrm>
            <a:off x="8619593" y="3304869"/>
            <a:ext cx="183318" cy="182880"/>
          </a:xfrm>
          <a:prstGeom prst="ellipse">
            <a:avLst/>
          </a:prstGeom>
          <a:solidFill>
            <a:srgbClr val="1F78B4"/>
          </a:solidFill>
          <a:ln w="31750">
            <a:solidFill>
              <a:srgbClr val="1F78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 name="Oval 45"/>
          <p:cNvSpPr/>
          <p:nvPr/>
        </p:nvSpPr>
        <p:spPr bwMode="auto">
          <a:xfrm>
            <a:off x="10225975" y="3607067"/>
            <a:ext cx="183318" cy="182880"/>
          </a:xfrm>
          <a:prstGeom prst="ellipse">
            <a:avLst/>
          </a:prstGeom>
          <a:solidFill>
            <a:srgbClr val="33A02C"/>
          </a:solidFill>
          <a:ln w="31750">
            <a:solidFill>
              <a:srgbClr val="33A0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0" name="Straight Arrow Connector 9"/>
          <p:cNvCxnSpPr>
            <a:stCxn id="43" idx="7"/>
            <a:endCxn id="42" idx="3"/>
          </p:cNvCxnSpPr>
          <p:nvPr/>
        </p:nvCxnSpPr>
        <p:spPr bwMode="auto">
          <a:xfrm flipV="1">
            <a:off x="3966301" y="3158770"/>
            <a:ext cx="1474410" cy="1759418"/>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2" idx="5"/>
            <a:endCxn id="44" idx="1"/>
          </p:cNvCxnSpPr>
          <p:nvPr/>
        </p:nvCxnSpPr>
        <p:spPr bwMode="auto">
          <a:xfrm>
            <a:off x="5570337" y="3158770"/>
            <a:ext cx="1475261" cy="1079474"/>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4" idx="7"/>
            <a:endCxn id="45" idx="2"/>
          </p:cNvCxnSpPr>
          <p:nvPr/>
        </p:nvCxnSpPr>
        <p:spPr bwMode="auto">
          <a:xfrm flipV="1">
            <a:off x="7175224" y="3396309"/>
            <a:ext cx="1444369" cy="841935"/>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5" idx="6"/>
            <a:endCxn id="46" idx="2"/>
          </p:cNvCxnSpPr>
          <p:nvPr/>
        </p:nvCxnSpPr>
        <p:spPr bwMode="auto">
          <a:xfrm>
            <a:off x="8802911" y="3396309"/>
            <a:ext cx="1423064" cy="302198"/>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43" idx="2"/>
          </p:cNvCxnSpPr>
          <p:nvPr/>
        </p:nvCxnSpPr>
        <p:spPr bwMode="auto">
          <a:xfrm flipV="1">
            <a:off x="2799232" y="4982846"/>
            <a:ext cx="1010597" cy="124264"/>
          </a:xfrm>
          <a:prstGeom prst="straightConnector1">
            <a:avLst/>
          </a:prstGeom>
          <a:solidFill>
            <a:schemeClr val="bg1"/>
          </a:solidFill>
          <a:ln w="34925" cmpd="sng">
            <a:solidFill>
              <a:srgbClr val="1F78B4"/>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2792230" y="1776617"/>
            <a:ext cx="0" cy="3559684"/>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Rectangle 16"/>
          <p:cNvSpPr>
            <a:spLocks noChangeAspect="1"/>
          </p:cNvSpPr>
          <p:nvPr/>
        </p:nvSpPr>
        <p:spPr bwMode="auto">
          <a:xfrm>
            <a:off x="2984896" y="490505"/>
            <a:ext cx="1833184" cy="1382428"/>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7"/>
          <p:cNvSpPr txBox="1"/>
          <p:nvPr/>
        </p:nvSpPr>
        <p:spPr>
          <a:xfrm>
            <a:off x="2982550" y="25208"/>
            <a:ext cx="1833184" cy="461665"/>
          </a:xfrm>
          <a:prstGeom prst="rect">
            <a:avLst/>
          </a:prstGeom>
          <a:noFill/>
        </p:spPr>
        <p:txBody>
          <a:bodyPr wrap="square" rtlCol="0">
            <a:spAutoFit/>
          </a:bodyPr>
          <a:lstStyle/>
          <a:p>
            <a:pPr lvl="0" algn="ctr"/>
            <a:r>
              <a:rPr lang="en-US" sz="2400" dirty="0">
                <a:solidFill>
                  <a:prstClr val="black"/>
                </a:solidFill>
                <a:latin typeface="Times New Roman" panose="02020603050405020304" pitchFamily="18" charset="0"/>
                <a:cs typeface="Times New Roman" panose="02020603050405020304" pitchFamily="18" charset="0"/>
              </a:rPr>
              <a:t>t = 15 sec</a:t>
            </a:r>
          </a:p>
        </p:txBody>
      </p:sp>
      <p:sp>
        <p:nvSpPr>
          <p:cNvPr id="19" name="Rectangle 18"/>
          <p:cNvSpPr>
            <a:spLocks noChangeAspect="1"/>
          </p:cNvSpPr>
          <p:nvPr/>
        </p:nvSpPr>
        <p:spPr bwMode="auto">
          <a:xfrm>
            <a:off x="4591577" y="1227388"/>
            <a:ext cx="1833184" cy="1380115"/>
          </a:xfrm>
          <a:prstGeom prst="rect">
            <a:avLst/>
          </a:prstGeom>
          <a:blipFill>
            <a:blip r:embed="rId3">
              <a:lum bright="5000"/>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9"/>
          <p:cNvSpPr txBox="1"/>
          <p:nvPr/>
        </p:nvSpPr>
        <p:spPr>
          <a:xfrm>
            <a:off x="4586586" y="762091"/>
            <a:ext cx="183318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 = 67 sec</a:t>
            </a:r>
          </a:p>
        </p:txBody>
      </p:sp>
      <p:sp>
        <p:nvSpPr>
          <p:cNvPr id="21" name="Rectangle 20"/>
          <p:cNvSpPr>
            <a:spLocks noChangeAspect="1"/>
          </p:cNvSpPr>
          <p:nvPr/>
        </p:nvSpPr>
        <p:spPr bwMode="auto">
          <a:xfrm>
            <a:off x="6192969" y="490505"/>
            <a:ext cx="1833184" cy="1382428"/>
          </a:xfrm>
          <a:prstGeom prst="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21"/>
          <p:cNvSpPr txBox="1"/>
          <p:nvPr/>
        </p:nvSpPr>
        <p:spPr>
          <a:xfrm>
            <a:off x="6190623" y="25208"/>
            <a:ext cx="183318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 = 42 sec</a:t>
            </a:r>
          </a:p>
        </p:txBody>
      </p:sp>
      <p:sp>
        <p:nvSpPr>
          <p:cNvPr id="23" name="Rectangle 22"/>
          <p:cNvSpPr>
            <a:spLocks noChangeAspect="1"/>
          </p:cNvSpPr>
          <p:nvPr/>
        </p:nvSpPr>
        <p:spPr bwMode="auto">
          <a:xfrm>
            <a:off x="7794659" y="1227388"/>
            <a:ext cx="1833185" cy="1380116"/>
          </a:xfrm>
          <a:prstGeom prst="rect">
            <a:avLst/>
          </a:prstGeom>
          <a:blipFill>
            <a:blip r:embed="rId5"/>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23"/>
          <p:cNvSpPr txBox="1"/>
          <p:nvPr/>
        </p:nvSpPr>
        <p:spPr>
          <a:xfrm>
            <a:off x="7795509" y="762091"/>
            <a:ext cx="1833185"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 = 63 sec</a:t>
            </a:r>
          </a:p>
        </p:txBody>
      </p:sp>
      <p:sp>
        <p:nvSpPr>
          <p:cNvPr id="25" name="Rectangle 24"/>
          <p:cNvSpPr>
            <a:spLocks noChangeAspect="1"/>
          </p:cNvSpPr>
          <p:nvPr/>
        </p:nvSpPr>
        <p:spPr bwMode="auto">
          <a:xfrm>
            <a:off x="9401042" y="490505"/>
            <a:ext cx="1833184" cy="1381270"/>
          </a:xfrm>
          <a:prstGeom prst="rect">
            <a:avLst/>
          </a:prstGeom>
          <a:blipFill>
            <a:blip r:embed="rId6"/>
            <a:stretch>
              <a:fillRect/>
            </a:stretch>
          </a:blipFill>
          <a:ln w="133350">
            <a:solidFill>
              <a:srgbClr val="33A0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TextBox 25"/>
          <p:cNvSpPr txBox="1"/>
          <p:nvPr/>
        </p:nvSpPr>
        <p:spPr>
          <a:xfrm>
            <a:off x="9398696" y="25208"/>
            <a:ext cx="183318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 = 59 sec</a:t>
            </a:r>
          </a:p>
        </p:txBody>
      </p:sp>
      <p:sp>
        <p:nvSpPr>
          <p:cNvPr id="27" name="TextBox 22"/>
          <p:cNvSpPr txBox="1">
            <a:spLocks noChangeArrowheads="1"/>
          </p:cNvSpPr>
          <p:nvPr/>
        </p:nvSpPr>
        <p:spPr bwMode="auto">
          <a:xfrm>
            <a:off x="5487963" y="5612114"/>
            <a:ext cx="32431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900" dirty="0">
                <a:latin typeface="Times New Roman" panose="02020603050405020304" pitchFamily="18" charset="0"/>
                <a:ea typeface="Cambria Math" panose="02040503050406030204" pitchFamily="18" charset="0"/>
                <a:cs typeface="Times New Roman" panose="02020603050405020304" pitchFamily="18" charset="0"/>
              </a:rPr>
              <a:t>Human Search Step</a:t>
            </a:r>
          </a:p>
        </p:txBody>
      </p:sp>
      <p:sp>
        <p:nvSpPr>
          <p:cNvPr id="28" name="Rectangle 27"/>
          <p:cNvSpPr/>
          <p:nvPr/>
        </p:nvSpPr>
        <p:spPr>
          <a:xfrm>
            <a:off x="4294657" y="4751225"/>
            <a:ext cx="5632989" cy="430887"/>
          </a:xfrm>
          <a:prstGeom prst="rect">
            <a:avLst/>
          </a:prstGeom>
          <a:noFill/>
          <a:ln w="22225">
            <a:solidFill>
              <a:schemeClr val="tx1"/>
            </a:solidFill>
            <a:prstDash val="sysDash"/>
          </a:ln>
        </p:spPr>
        <p:txBody>
          <a:bodyPr wrap="square">
            <a:spAutoFit/>
          </a:bodyPr>
          <a:lstStyle/>
          <a:p>
            <a:pPr algn="ctr"/>
            <a:r>
              <a:rPr lang="en-US" altLang="en-US" sz="2200" dirty="0">
                <a:latin typeface="Times New Roman" panose="02020603050405020304" pitchFamily="18" charset="0"/>
                <a:ea typeface="Cambria Math" panose="02040503050406030204" pitchFamily="18" charset="0"/>
                <a:cs typeface="Times New Roman" panose="02020603050405020304" pitchFamily="18" charset="0"/>
              </a:rPr>
              <a:t>Task: Find the beginning of a </a:t>
            </a:r>
            <a:r>
              <a:rPr lang="en-US" altLang="en-US" sz="2200" i="1" dirty="0">
                <a:latin typeface="Times New Roman" panose="02020603050405020304" pitchFamily="18" charset="0"/>
                <a:ea typeface="Cambria Math" panose="02040503050406030204" pitchFamily="18" charset="0"/>
                <a:cs typeface="Times New Roman" panose="02020603050405020304" pitchFamily="18" charset="0"/>
              </a:rPr>
              <a:t>Long Jump </a:t>
            </a:r>
            <a:r>
              <a:rPr lang="en-US" altLang="en-US" sz="2200" dirty="0">
                <a:latin typeface="Times New Roman" panose="02020603050405020304" pitchFamily="18" charset="0"/>
                <a:ea typeface="Cambria Math" panose="02040503050406030204" pitchFamily="18" charset="0"/>
                <a:cs typeface="Times New Roman" panose="02020603050405020304" pitchFamily="18" charset="0"/>
              </a:rPr>
              <a:t>action</a:t>
            </a:r>
          </a:p>
        </p:txBody>
      </p:sp>
      <p:grpSp>
        <p:nvGrpSpPr>
          <p:cNvPr id="29" name="Group 28"/>
          <p:cNvGrpSpPr/>
          <p:nvPr/>
        </p:nvGrpSpPr>
        <p:grpSpPr>
          <a:xfrm>
            <a:off x="2792230" y="5309593"/>
            <a:ext cx="8664662" cy="475431"/>
            <a:chOff x="358775" y="5777387"/>
            <a:chExt cx="8643938" cy="471971"/>
          </a:xfrm>
        </p:grpSpPr>
        <p:grpSp>
          <p:nvGrpSpPr>
            <p:cNvPr id="30" name="Group 29"/>
            <p:cNvGrpSpPr/>
            <p:nvPr/>
          </p:nvGrpSpPr>
          <p:grpSpPr>
            <a:xfrm>
              <a:off x="358775" y="5777387"/>
              <a:ext cx="8643938" cy="91440"/>
              <a:chOff x="358775" y="5777387"/>
              <a:chExt cx="8643938" cy="91440"/>
            </a:xfrm>
          </p:grpSpPr>
          <p:cxnSp>
            <p:nvCxnSpPr>
              <p:cNvPr id="36" name="Straight Arrow Connector 35"/>
              <p:cNvCxnSpPr/>
              <p:nvPr/>
            </p:nvCxnSpPr>
            <p:spPr bwMode="auto">
              <a:xfrm>
                <a:off x="358775" y="5788025"/>
                <a:ext cx="8643938" cy="0"/>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a:off x="14653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auto">
              <a:xfrm>
                <a:off x="30655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auto">
              <a:xfrm>
                <a:off x="46657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auto">
              <a:xfrm>
                <a:off x="62659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a:off x="7866180" y="5777387"/>
                <a:ext cx="0" cy="91440"/>
              </a:xfrm>
              <a:prstGeom prst="straightConnector1">
                <a:avLst/>
              </a:prstGeom>
              <a:solidFill>
                <a:schemeClr val="bg1"/>
              </a:solidFill>
              <a:ln w="34925" cmpd="sng">
                <a:solidFill>
                  <a:schemeClr val="tx1"/>
                </a:solidFill>
                <a:prstDash val="solid"/>
                <a:headEnd type="none"/>
                <a:tailEnd type="none" w="med" len="lg"/>
              </a:ln>
            </p:spPr>
            <p:style>
              <a:lnRef idx="1">
                <a:schemeClr val="accent1"/>
              </a:lnRef>
              <a:fillRef idx="0">
                <a:schemeClr val="accent1"/>
              </a:fillRef>
              <a:effectRef idx="0">
                <a:schemeClr val="accent1"/>
              </a:effectRef>
              <a:fontRef idx="minor">
                <a:schemeClr val="tx1"/>
              </a:fontRef>
            </p:style>
          </p:cxnSp>
        </p:grpSp>
        <p:sp>
          <p:nvSpPr>
            <p:cNvPr id="31" name="TextBox 22"/>
            <p:cNvSpPr txBox="1">
              <a:spLocks noChangeArrowheads="1"/>
            </p:cNvSpPr>
            <p:nvPr/>
          </p:nvSpPr>
          <p:spPr bwMode="auto">
            <a:xfrm>
              <a:off x="1245334"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18</a:t>
              </a:r>
            </a:p>
          </p:txBody>
        </p:sp>
        <p:sp>
          <p:nvSpPr>
            <p:cNvPr id="32" name="TextBox 22"/>
            <p:cNvSpPr txBox="1">
              <a:spLocks noChangeArrowheads="1"/>
            </p:cNvSpPr>
            <p:nvPr/>
          </p:nvSpPr>
          <p:spPr bwMode="auto">
            <a:xfrm>
              <a:off x="2845533"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19</a:t>
              </a:r>
            </a:p>
          </p:txBody>
        </p:sp>
        <p:sp>
          <p:nvSpPr>
            <p:cNvPr id="33" name="TextBox 22"/>
            <p:cNvSpPr txBox="1">
              <a:spLocks noChangeArrowheads="1"/>
            </p:cNvSpPr>
            <p:nvPr/>
          </p:nvSpPr>
          <p:spPr bwMode="auto">
            <a:xfrm>
              <a:off x="4442325"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20</a:t>
              </a:r>
            </a:p>
          </p:txBody>
        </p:sp>
        <p:sp>
          <p:nvSpPr>
            <p:cNvPr id="34" name="TextBox 22"/>
            <p:cNvSpPr txBox="1">
              <a:spLocks noChangeArrowheads="1"/>
            </p:cNvSpPr>
            <p:nvPr/>
          </p:nvSpPr>
          <p:spPr bwMode="auto">
            <a:xfrm>
              <a:off x="6039116"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21</a:t>
              </a:r>
            </a:p>
          </p:txBody>
        </p:sp>
        <p:sp>
          <p:nvSpPr>
            <p:cNvPr id="35" name="TextBox 22"/>
            <p:cNvSpPr txBox="1">
              <a:spLocks noChangeArrowheads="1"/>
            </p:cNvSpPr>
            <p:nvPr/>
          </p:nvSpPr>
          <p:spPr bwMode="auto">
            <a:xfrm>
              <a:off x="7649546" y="5852160"/>
              <a:ext cx="440091" cy="3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Times New Roman" panose="02020603050405020304" pitchFamily="18" charset="0"/>
                  <a:ea typeface="Cambria Math" panose="02040503050406030204" pitchFamily="18" charset="0"/>
                  <a:cs typeface="Times New Roman" panose="02020603050405020304" pitchFamily="18" charset="0"/>
                </a:rPr>
                <a:t>22</a:t>
              </a:r>
            </a:p>
          </p:txBody>
        </p:sp>
      </p:grpSp>
    </p:spTree>
    <p:extLst>
      <p:ext uri="{BB962C8B-B14F-4D97-AF65-F5344CB8AC3E}">
        <p14:creationId xmlns:p14="http://schemas.microsoft.com/office/powerpoint/2010/main" val="3986667202"/>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However, we first conduct two experiments using Amazon Mechanical Turk workers (</a:t>
            </a:r>
            <a:r>
              <a:rPr lang="en-US" sz="2400" b="1" dirty="0" err="1">
                <a:solidFill>
                  <a:srgbClr val="595959"/>
                </a:solidFill>
                <a:latin typeface="Helvetica"/>
                <a:cs typeface="Helvetica"/>
              </a:rPr>
              <a:t>Turkers</a:t>
            </a:r>
            <a:r>
              <a:rPr lang="en-US" sz="2400" b="1" dirty="0">
                <a:solidFill>
                  <a:srgbClr val="595959"/>
                </a:solidFill>
                <a:latin typeface="Helvetica"/>
                <a:cs typeface="Helvetica"/>
              </a:rPr>
              <a:t>) to get insights on how humans search for target actions in videos.</a:t>
            </a:r>
          </a:p>
        </p:txBody>
      </p:sp>
    </p:spTree>
    <p:extLst>
      <p:ext uri="{BB962C8B-B14F-4D97-AF65-F5344CB8AC3E}">
        <p14:creationId xmlns:p14="http://schemas.microsoft.com/office/powerpoint/2010/main" val="3764744010"/>
      </p:ext>
    </p:extLst>
  </p:cSld>
  <p:clrMapOvr>
    <a:masterClrMapping/>
  </p:clrMapOvr>
  <p:transition spd="slow" advTm="5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u="sng" dirty="0">
                <a:solidFill>
                  <a:srgbClr val="595959"/>
                </a:solidFill>
                <a:latin typeface="Helvetica"/>
                <a:cs typeface="Helvetica"/>
              </a:rPr>
              <a:t>FIRST EXPERIMENT:</a:t>
            </a:r>
            <a:r>
              <a:rPr lang="en-US" sz="2400" b="1" dirty="0">
                <a:solidFill>
                  <a:srgbClr val="595959"/>
                </a:solidFill>
                <a:latin typeface="Helvetica"/>
                <a:cs typeface="Helvetica"/>
              </a:rPr>
              <a:t> We present </a:t>
            </a:r>
            <a:r>
              <a:rPr lang="en-US" sz="2400" b="1" dirty="0" err="1">
                <a:solidFill>
                  <a:srgbClr val="595959"/>
                </a:solidFill>
                <a:latin typeface="Helvetica"/>
                <a:cs typeface="Helvetica"/>
              </a:rPr>
              <a:t>Turkers</a:t>
            </a:r>
            <a:r>
              <a:rPr lang="en-US" sz="2400" b="1" dirty="0">
                <a:solidFill>
                  <a:srgbClr val="595959"/>
                </a:solidFill>
                <a:latin typeface="Helvetica"/>
                <a:cs typeface="Helvetica"/>
              </a:rPr>
              <a:t> different target search tasks: </a:t>
            </a:r>
          </a:p>
          <a:p>
            <a:pPr marL="514350" indent="-514350">
              <a:buAutoNum type="romanLcParenBoth"/>
            </a:pPr>
            <a:r>
              <a:rPr lang="en-US" sz="2400" b="1" dirty="0">
                <a:solidFill>
                  <a:srgbClr val="595959"/>
                </a:solidFill>
                <a:latin typeface="Helvetica"/>
                <a:cs typeface="Helvetica"/>
              </a:rPr>
              <a:t>a single class search to find one instance of a given action class, and </a:t>
            </a:r>
          </a:p>
          <a:p>
            <a:pPr marL="514350" indent="-514350">
              <a:buAutoNum type="romanLcParenBoth"/>
            </a:pPr>
            <a:r>
              <a:rPr lang="en-US" sz="2400" b="1" dirty="0">
                <a:solidFill>
                  <a:srgbClr val="595959"/>
                </a:solidFill>
                <a:latin typeface="Helvetica"/>
                <a:cs typeface="Helvetica"/>
              </a:rPr>
              <a:t>a multiple class search to find one instance from a larger set of action classes</a:t>
            </a:r>
          </a:p>
        </p:txBody>
      </p:sp>
    </p:spTree>
    <p:extLst>
      <p:ext uri="{BB962C8B-B14F-4D97-AF65-F5344CB8AC3E}">
        <p14:creationId xmlns:p14="http://schemas.microsoft.com/office/powerpoint/2010/main" val="194045304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675120"/>
            <a:ext cx="13716000" cy="1554480"/>
          </a:xfrm>
          <a:prstGeom prst="rect">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r>
              <a:rPr lang="en-US" sz="2400" b="1" dirty="0">
                <a:solidFill>
                  <a:srgbClr val="595959"/>
                </a:solidFill>
                <a:latin typeface="Helvetica"/>
                <a:cs typeface="Helvetica"/>
              </a:rPr>
              <a:t>As compared to single class search, </a:t>
            </a:r>
            <a:r>
              <a:rPr lang="en-US" sz="2400" b="1" dirty="0" err="1">
                <a:solidFill>
                  <a:srgbClr val="595959"/>
                </a:solidFill>
                <a:latin typeface="Helvetica"/>
                <a:cs typeface="Helvetica"/>
              </a:rPr>
              <a:t>Turkers</a:t>
            </a:r>
            <a:r>
              <a:rPr lang="en-US" sz="2400" b="1" dirty="0">
                <a:solidFill>
                  <a:srgbClr val="595959"/>
                </a:solidFill>
                <a:latin typeface="Helvetica"/>
                <a:cs typeface="Helvetica"/>
              </a:rPr>
              <a:t> observed 190% and 210% more frames when asked to find an action instance among 10 and 20 action classes, respectively. </a:t>
            </a:r>
          </a:p>
          <a:p>
            <a:r>
              <a:rPr lang="en-US" sz="2400" b="1" u="sng" dirty="0">
                <a:solidFill>
                  <a:srgbClr val="595959"/>
                </a:solidFill>
                <a:latin typeface="Helvetica"/>
                <a:cs typeface="Helvetica"/>
              </a:rPr>
              <a:t>This observation</a:t>
            </a:r>
            <a:r>
              <a:rPr lang="en-US" sz="2400" b="1" dirty="0">
                <a:solidFill>
                  <a:srgbClr val="595959"/>
                </a:solidFill>
                <a:latin typeface="Helvetica"/>
                <a:cs typeface="Helvetica"/>
              </a:rPr>
              <a:t> motivates our intuition that action search can be performed more efficiently when the task is </a:t>
            </a:r>
            <a:r>
              <a:rPr lang="en-US" sz="2400" b="1" i="1" dirty="0">
                <a:solidFill>
                  <a:srgbClr val="595959"/>
                </a:solidFill>
                <a:latin typeface="Helvetica"/>
                <a:cs typeface="Helvetica"/>
              </a:rPr>
              <a:t>simpler</a:t>
            </a:r>
            <a:r>
              <a:rPr lang="en-US" sz="2400" b="1" dirty="0">
                <a:solidFill>
                  <a:srgbClr val="595959"/>
                </a:solidFill>
                <a:latin typeface="Helvetica"/>
                <a:cs typeface="Helvetica"/>
              </a:rPr>
              <a:t> (</a:t>
            </a:r>
            <a:r>
              <a:rPr lang="en-US" sz="2400" b="1" i="1" dirty="0">
                <a:solidFill>
                  <a:srgbClr val="595959"/>
                </a:solidFill>
                <a:latin typeface="Helvetica"/>
                <a:cs typeface="Helvetica"/>
              </a:rPr>
              <a:t>i.e. </a:t>
            </a:r>
            <a:r>
              <a:rPr lang="en-US" sz="2400" b="1" dirty="0">
                <a:solidFill>
                  <a:srgbClr val="595959"/>
                </a:solidFill>
                <a:latin typeface="Helvetica"/>
                <a:cs typeface="Helvetica"/>
              </a:rPr>
              <a:t>it incorporates a smaller number of classes). </a:t>
            </a:r>
          </a:p>
        </p:txBody>
      </p:sp>
      <p:grpSp>
        <p:nvGrpSpPr>
          <p:cNvPr id="9" name="Group 8"/>
          <p:cNvGrpSpPr/>
          <p:nvPr/>
        </p:nvGrpSpPr>
        <p:grpSpPr>
          <a:xfrm>
            <a:off x="4432397" y="128337"/>
            <a:ext cx="8642585" cy="6285516"/>
            <a:chOff x="4432397" y="128337"/>
            <a:chExt cx="8642585" cy="6285516"/>
          </a:xfrm>
        </p:grpSpPr>
        <p:graphicFrame>
          <p:nvGraphicFramePr>
            <p:cNvPr id="8" name="Object 7"/>
            <p:cNvGraphicFramePr>
              <a:graphicFrameLocks noChangeAspect="1"/>
            </p:cNvGraphicFramePr>
            <p:nvPr>
              <p:extLst>
                <p:ext uri="{D42A27DB-BD31-4B8C-83A1-F6EECF244321}">
                  <p14:modId xmlns:p14="http://schemas.microsoft.com/office/powerpoint/2010/main" val="3912907577"/>
                </p:ext>
              </p:extLst>
            </p:nvPr>
          </p:nvGraphicFramePr>
          <p:xfrm>
            <a:off x="4432397" y="128337"/>
            <a:ext cx="8642585" cy="6285516"/>
          </p:xfrm>
          <a:graphic>
            <a:graphicData uri="http://schemas.openxmlformats.org/presentationml/2006/ole">
              <mc:AlternateContent xmlns:mc="http://schemas.openxmlformats.org/markup-compatibility/2006">
                <mc:Choice xmlns:v="urn:schemas-microsoft-com:vml" Requires="v">
                  <p:oleObj spid="_x0000_s6208" name="Acrobat Document" r:id="rId3" imgW="5657690" imgH="4114800" progId="AcroExch.Document.2015">
                    <p:embed/>
                  </p:oleObj>
                </mc:Choice>
                <mc:Fallback>
                  <p:oleObj name="Acrobat Document" r:id="rId3" imgW="5657690" imgH="4114800" progId="AcroExch.Document.2015">
                    <p:embed/>
                    <p:pic>
                      <p:nvPicPr>
                        <p:cNvPr id="7" name="Object 6"/>
                        <p:cNvPicPr/>
                        <p:nvPr/>
                      </p:nvPicPr>
                      <p:blipFill>
                        <a:blip r:embed="rId4"/>
                        <a:stretch>
                          <a:fillRect/>
                        </a:stretch>
                      </p:blipFill>
                      <p:spPr>
                        <a:xfrm>
                          <a:off x="4432397" y="128337"/>
                          <a:ext cx="8642585" cy="6285516"/>
                        </a:xfrm>
                        <a:prstGeom prst="rect">
                          <a:avLst/>
                        </a:prstGeom>
                      </p:spPr>
                    </p:pic>
                  </p:oleObj>
                </mc:Fallback>
              </mc:AlternateContent>
            </a:graphicData>
          </a:graphic>
        </p:graphicFrame>
        <p:sp>
          <p:nvSpPr>
            <p:cNvPr id="3" name="Rectangle 2"/>
            <p:cNvSpPr/>
            <p:nvPr/>
          </p:nvSpPr>
          <p:spPr>
            <a:xfrm>
              <a:off x="8710864" y="128337"/>
              <a:ext cx="4198256" cy="6285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9972061"/>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5700</TotalTime>
  <Words>1877</Words>
  <Application>Microsoft Office PowerPoint</Application>
  <PresentationFormat>Custom</PresentationFormat>
  <Paragraphs>248</Paragraphs>
  <Slides>33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Calibri</vt:lpstr>
      <vt:lpstr>Cambria Math</vt:lpstr>
      <vt:lpstr>Helvetica</vt:lpstr>
      <vt:lpstr>Times New Roman</vt:lpstr>
      <vt:lpstr>Office Theme</vt:lpstr>
      <vt:lpstr>Acrobat Document</vt:lpstr>
      <vt:lpstr>Action Search: Spotting Actions in Videos and Its Application to Temporal Action Localization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Action Search: Spotting Actions in Videos and Its Application to Temporal Action Localization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SCC: Semantic Context Cascade for Efficient Action Detection</dc:title>
  <dc:creator>Fabian Caba</dc:creator>
  <cp:lastModifiedBy>KITS</cp:lastModifiedBy>
  <cp:revision>180</cp:revision>
  <dcterms:created xsi:type="dcterms:W3CDTF">2016-11-21T12:17:07Z</dcterms:created>
  <dcterms:modified xsi:type="dcterms:W3CDTF">2018-08-01T16:16:54Z</dcterms:modified>
</cp:coreProperties>
</file>